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72" r:id="rId7"/>
    <p:sldId id="273" r:id="rId8"/>
    <p:sldId id="275" r:id="rId9"/>
    <p:sldId id="267" r:id="rId10"/>
    <p:sldId id="263" r:id="rId11"/>
    <p:sldId id="280" r:id="rId12"/>
    <p:sldId id="281" r:id="rId13"/>
    <p:sldId id="262" r:id="rId14"/>
    <p:sldId id="259" r:id="rId15"/>
    <p:sldId id="268" r:id="rId16"/>
  </p:sldIdLst>
  <p:sldSz cx="18288000" cy="10287000"/>
  <p:notesSz cx="6858000" cy="9144000"/>
  <p:embeddedFontLst>
    <p:embeddedFont>
      <p:font typeface="HK Grotesk" panose="020B0604020202020204" charset="0"/>
      <p:regular r:id="rId17"/>
    </p:embeddedFont>
    <p:embeddedFont>
      <p:font typeface="HK Grotesk Bold" panose="020B0604020202020204" charset="0"/>
      <p:regular r:id="rId18"/>
    </p:embeddedFont>
    <p:embeddedFont>
      <p:font typeface="HK Grotesk Light" panose="020B0604020202020204" charset="0"/>
      <p:regular r:id="rId19"/>
    </p:embeddedFont>
    <p:embeddedFont>
      <p:font typeface="HK Grotesk Medium" panose="020B0604020202020204" charset="0"/>
      <p:regular r:id="rId20"/>
    </p:embeddedFont>
    <p:embeddedFont>
      <p:font typeface="HK Grotesk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90"/>
    <a:srgbClr val="00D6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1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svg"/><Relationship Id="rId3" Type="http://schemas.openxmlformats.org/officeDocument/2006/relationships/image" Target="../media/image10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7.sv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14074" b="-4066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8020501" y="2021096"/>
            <a:ext cx="2246998" cy="1044226"/>
            <a:chOff x="0" y="0"/>
            <a:chExt cx="2995998" cy="1392299"/>
          </a:xfrm>
        </p:grpSpPr>
        <p:sp>
          <p:nvSpPr>
            <p:cNvPr id="6" name="TextBox 6"/>
            <p:cNvSpPr txBox="1"/>
            <p:nvPr/>
          </p:nvSpPr>
          <p:spPr>
            <a:xfrm>
              <a:off x="0" y="671675"/>
              <a:ext cx="2995998" cy="720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HK Grotesk Bold"/>
                </a:rPr>
                <a:t>IRONHACK</a:t>
              </a:r>
            </a:p>
            <a:p>
              <a:pPr algn="ctr">
                <a:lnSpc>
                  <a:spcPts val="2068"/>
                </a:lnSpc>
              </a:pPr>
              <a:r>
                <a:rPr lang="en-US" spc="215" dirty="0">
                  <a:solidFill>
                    <a:srgbClr val="FFFFFF"/>
                  </a:solidFill>
                  <a:latin typeface="HK Grotesk Bold"/>
                </a:rPr>
                <a:t>2024</a:t>
              </a:r>
              <a:endParaRPr lang="en-US" sz="1800" spc="215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781034" y="4049084"/>
            <a:ext cx="12725931" cy="5056816"/>
            <a:chOff x="0" y="219075"/>
            <a:chExt cx="16967908" cy="6742421"/>
          </a:xfrm>
        </p:grpSpPr>
        <p:sp>
          <p:nvSpPr>
            <p:cNvPr id="9" name="TextBox 9"/>
            <p:cNvSpPr txBox="1"/>
            <p:nvPr/>
          </p:nvSpPr>
          <p:spPr>
            <a:xfrm>
              <a:off x="0" y="6617128"/>
              <a:ext cx="16967908" cy="344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2800" spc="241" dirty="0">
                  <a:solidFill>
                    <a:srgbClr val="FFFFFF"/>
                  </a:solidFill>
                  <a:latin typeface="+mj-lt"/>
                </a:rPr>
                <a:t>- PYTHON – SQL – POWER BI -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9075"/>
              <a:ext cx="16967908" cy="4205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dirty="0" err="1">
                  <a:solidFill>
                    <a:srgbClr val="FFFFFF"/>
                  </a:solidFill>
                  <a:latin typeface="HK Grotesk Bold"/>
                </a:rPr>
                <a:t>Análisis</a:t>
              </a:r>
              <a:r>
                <a:rPr lang="en-US" sz="12000" dirty="0">
                  <a:solidFill>
                    <a:srgbClr val="FFFFFF"/>
                  </a:solidFill>
                  <a:latin typeface="HK Grotesk Bold"/>
                </a:rPr>
                <a:t> de </a:t>
              </a:r>
              <a:r>
                <a:rPr lang="en-US" sz="12000" dirty="0" err="1">
                  <a:solidFill>
                    <a:srgbClr val="FFFFFF"/>
                  </a:solidFill>
                  <a:latin typeface="HK Grotesk Bold"/>
                </a:rPr>
                <a:t>riesgo</a:t>
              </a:r>
              <a:r>
                <a:rPr lang="en-US" sz="12000" dirty="0">
                  <a:solidFill>
                    <a:srgbClr val="FFFFFF"/>
                  </a:solidFill>
                  <a:latin typeface="HK Grotesk Bold"/>
                </a:rPr>
                <a:t> </a:t>
              </a:r>
              <a:r>
                <a:rPr lang="en-US" sz="12000" dirty="0" err="1">
                  <a:solidFill>
                    <a:srgbClr val="FFFFFF"/>
                  </a:solidFill>
                  <a:latin typeface="HK Grotesk Bold"/>
                </a:rPr>
                <a:t>crediticio</a:t>
              </a:r>
              <a:endParaRPr lang="en-US" sz="120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5" name="TextBox 9">
            <a:extLst>
              <a:ext uri="{FF2B5EF4-FFF2-40B4-BE49-F238E27FC236}">
                <a16:creationId xmlns:a16="http://schemas.microsoft.com/office/drawing/2014/main" id="{42A5C2C5-4499-C729-03A0-C302E2B2D90F}"/>
              </a:ext>
            </a:extLst>
          </p:cNvPr>
          <p:cNvSpPr txBox="1"/>
          <p:nvPr/>
        </p:nvSpPr>
        <p:spPr>
          <a:xfrm>
            <a:off x="2743200" y="9762024"/>
            <a:ext cx="12725931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2800" spc="241" dirty="0">
                <a:solidFill>
                  <a:srgbClr val="FFFFFF"/>
                </a:solidFill>
                <a:latin typeface="+mj-lt"/>
              </a:rPr>
              <a:t>Ana </a:t>
            </a:r>
            <a:r>
              <a:rPr lang="en-US" sz="2800" spc="241" dirty="0" err="1">
                <a:solidFill>
                  <a:srgbClr val="FFFFFF"/>
                </a:solidFill>
                <a:latin typeface="+mj-lt"/>
              </a:rPr>
              <a:t>Sahagún</a:t>
            </a:r>
            <a:r>
              <a:rPr lang="en-US" sz="2800" spc="241" dirty="0">
                <a:solidFill>
                  <a:srgbClr val="FFFFFF"/>
                </a:solidFill>
                <a:latin typeface="+mj-lt"/>
              </a:rPr>
              <a:t> Calvo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762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97BE829-B361-81BD-7328-9F531DA7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508" y="4099750"/>
            <a:ext cx="7530692" cy="523475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1614" y="6954097"/>
            <a:ext cx="4508372" cy="197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009490"/>
                </a:solidFill>
                <a:latin typeface="HK Grotesk Bold"/>
              </a:rPr>
              <a:t>Rechazo</a:t>
            </a:r>
            <a:r>
              <a:rPr lang="en-US" sz="6400" dirty="0">
                <a:solidFill>
                  <a:srgbClr val="009490"/>
                </a:solidFill>
                <a:latin typeface="HK Grotesk Bold"/>
              </a:rPr>
              <a:t> del </a:t>
            </a:r>
          </a:p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009490"/>
                </a:solidFill>
                <a:latin typeface="HK Grotesk Bold"/>
              </a:rPr>
              <a:t>94,32%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291828" y="5814017"/>
            <a:ext cx="6407944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81D3301-ACAB-549F-CFCA-494C49B9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508" y="948953"/>
            <a:ext cx="7530692" cy="1770672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61BD3068-5A10-FCB5-3B69-A3EAA95D359D}"/>
              </a:ext>
            </a:extLst>
          </p:cNvPr>
          <p:cNvSpPr txBox="1"/>
          <p:nvPr/>
        </p:nvSpPr>
        <p:spPr>
          <a:xfrm>
            <a:off x="2438400" y="724971"/>
            <a:ext cx="4114800" cy="394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009490"/>
                </a:solidFill>
                <a:latin typeface="HK Grotesk Bold"/>
              </a:rPr>
              <a:t>Problema</a:t>
            </a:r>
            <a:r>
              <a:rPr lang="en-US" sz="6400" dirty="0">
                <a:solidFill>
                  <a:srgbClr val="009490"/>
                </a:solidFill>
                <a:latin typeface="HK Grotesk Bold"/>
              </a:rPr>
              <a:t> de </a:t>
            </a:r>
            <a:r>
              <a:rPr lang="en-US" sz="6400" dirty="0" err="1">
                <a:solidFill>
                  <a:srgbClr val="009490"/>
                </a:solidFill>
                <a:latin typeface="HK Grotesk Bold"/>
              </a:rPr>
              <a:t>desbalance</a:t>
            </a:r>
            <a:r>
              <a:rPr lang="en-US" sz="6400" dirty="0">
                <a:solidFill>
                  <a:srgbClr val="009490"/>
                </a:solidFill>
                <a:latin typeface="HK Grotesk Bold"/>
              </a:rPr>
              <a:t> de </a:t>
            </a:r>
            <a:r>
              <a:rPr lang="en-US" sz="6400" dirty="0" err="1">
                <a:solidFill>
                  <a:srgbClr val="009490"/>
                </a:solidFill>
                <a:latin typeface="HK Grotesk Bold"/>
              </a:rPr>
              <a:t>datos</a:t>
            </a:r>
            <a:endParaRPr lang="en-US" sz="6400" dirty="0">
              <a:solidFill>
                <a:srgbClr val="009490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90">
            <a:alpha val="1411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82136" y="6305762"/>
            <a:ext cx="2870070" cy="2182604"/>
            <a:chOff x="0" y="0"/>
            <a:chExt cx="6011162" cy="291013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8,7 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09012"/>
              <a:ext cx="6011162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Aceptaron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en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Q1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25215" y="6305762"/>
            <a:ext cx="2870070" cy="2182604"/>
            <a:chOff x="0" y="0"/>
            <a:chExt cx="6011162" cy="29101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10 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9012"/>
              <a:ext cx="6011162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Aceptaron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en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Q2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68294" y="6305762"/>
            <a:ext cx="2870070" cy="2182604"/>
            <a:chOff x="0" y="0"/>
            <a:chExt cx="6011162" cy="29101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10,6 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09012"/>
              <a:ext cx="6011162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Aceptaron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en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Q3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rot="-5400000">
            <a:off x="6089117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1749690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64696" y="723900"/>
            <a:ext cx="15899304" cy="1011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9490"/>
                </a:solidFill>
                <a:latin typeface="HK Grotesk Bold"/>
              </a:rPr>
              <a:t>Análisis</a:t>
            </a:r>
            <a:r>
              <a:rPr lang="en-US" sz="4800" dirty="0">
                <a:solidFill>
                  <a:srgbClr val="009490"/>
                </a:solidFill>
                <a:latin typeface="HK Grotesk Bold"/>
              </a:rPr>
              <a:t> temporal de la decision Vs. al balance medio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82136" y="1876110"/>
            <a:ext cx="16277163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8700" y="9248775"/>
            <a:ext cx="16277163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F5A60ED0-E3F9-2E93-1BB1-11C886E37150}"/>
              </a:ext>
            </a:extLst>
          </p:cNvPr>
          <p:cNvGrpSpPr/>
          <p:nvPr/>
        </p:nvGrpSpPr>
        <p:grpSpPr>
          <a:xfrm>
            <a:off x="14011372" y="6327870"/>
            <a:ext cx="2870070" cy="2182604"/>
            <a:chOff x="0" y="0"/>
            <a:chExt cx="6011162" cy="2910139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AC1462FC-6E96-7DC9-03BD-4DBD61494816}"/>
                </a:ext>
              </a:extLst>
            </p:cNvPr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1 K</a:t>
              </a: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AE313C3A-F959-BEF9-5AD7-86FC08C16AC4}"/>
                </a:ext>
              </a:extLst>
            </p:cNvPr>
            <p:cNvSpPr txBox="1"/>
            <p:nvPr/>
          </p:nvSpPr>
          <p:spPr>
            <a:xfrm>
              <a:off x="0" y="1609012"/>
              <a:ext cx="6011162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Aceptaron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en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Q4</a:t>
              </a:r>
            </a:p>
          </p:txBody>
        </p:sp>
      </p:grpSp>
      <p:sp>
        <p:nvSpPr>
          <p:cNvPr id="27" name="AutoShape 17">
            <a:extLst>
              <a:ext uri="{FF2B5EF4-FFF2-40B4-BE49-F238E27FC236}">
                <a16:creationId xmlns:a16="http://schemas.microsoft.com/office/drawing/2014/main" id="{470FCA36-7985-2E85-BCD2-7198CCAC8662}"/>
              </a:ext>
            </a:extLst>
          </p:cNvPr>
          <p:cNvSpPr/>
          <p:nvPr/>
        </p:nvSpPr>
        <p:spPr>
          <a:xfrm rot="-5400000">
            <a:off x="10567087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8D1EBBA-54AB-6538-9A75-E64D14D3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2" y="2446034"/>
            <a:ext cx="4185646" cy="3240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8D248EA-4DE3-2397-9C6F-FBD247492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7"/>
          <a:stretch/>
        </p:blipFill>
        <p:spPr>
          <a:xfrm>
            <a:off x="9186075" y="2446034"/>
            <a:ext cx="4193999" cy="3240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8C7D7D3-960E-8EE0-08F8-1FB2CFC83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9"/>
          <a:stretch/>
        </p:blipFill>
        <p:spPr>
          <a:xfrm>
            <a:off x="4846648" y="2446034"/>
            <a:ext cx="4055457" cy="324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CFBFDC05-257E-140D-EF65-5382559FF6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30"/>
          <a:stretch/>
        </p:blipFill>
        <p:spPr>
          <a:xfrm>
            <a:off x="13664047" y="2446034"/>
            <a:ext cx="4138868" cy="3240000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4FB6047B-EBBA-0AAF-8C45-A0E5F76E6386}"/>
              </a:ext>
            </a:extLst>
          </p:cNvPr>
          <p:cNvSpPr/>
          <p:nvPr/>
        </p:nvSpPr>
        <p:spPr>
          <a:xfrm>
            <a:off x="16078200" y="591847"/>
            <a:ext cx="1143001" cy="1011687"/>
          </a:xfrm>
          <a:custGeom>
            <a:avLst/>
            <a:gdLst/>
            <a:ahLst/>
            <a:cxnLst/>
            <a:rect l="l" t="t" r="r" b="b"/>
            <a:pathLst>
              <a:path w="866443" h="858566">
                <a:moveTo>
                  <a:pt x="0" y="0"/>
                </a:moveTo>
                <a:lnTo>
                  <a:pt x="866443" y="0"/>
                </a:lnTo>
                <a:lnTo>
                  <a:pt x="866443" y="858566"/>
                </a:lnTo>
                <a:lnTo>
                  <a:pt x="0" y="85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243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11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45790" y="5905500"/>
            <a:ext cx="3420000" cy="92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Q1: ~9,4 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5791" y="6800638"/>
            <a:ext cx="3234026" cy="4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000" dirty="0">
                <a:solidFill>
                  <a:srgbClr val="009490"/>
                </a:solidFill>
                <a:latin typeface="HK Grotesk Medium"/>
              </a:rPr>
              <a:t>Hasta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5058" y="5905500"/>
            <a:ext cx="3121046" cy="191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Q2: ~ 10 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55058" y="6800638"/>
            <a:ext cx="3121046" cy="4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000" dirty="0">
                <a:solidFill>
                  <a:srgbClr val="009490"/>
                </a:solidFill>
                <a:latin typeface="HK Grotesk Medium"/>
              </a:rPr>
              <a:t>Hasta 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45296" y="5905500"/>
            <a:ext cx="3405003" cy="92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Q3: ~ 10 K</a:t>
            </a:r>
          </a:p>
        </p:txBody>
      </p:sp>
      <p:sp>
        <p:nvSpPr>
          <p:cNvPr id="17" name="AutoShape 17"/>
          <p:cNvSpPr/>
          <p:nvPr/>
        </p:nvSpPr>
        <p:spPr>
          <a:xfrm rot="-5400000">
            <a:off x="6646228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1943138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982136" y="1028700"/>
            <a:ext cx="16010463" cy="51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4800" dirty="0" err="1">
                <a:solidFill>
                  <a:srgbClr val="009490"/>
                </a:solidFill>
                <a:latin typeface="HK Grotesk Bold"/>
              </a:rPr>
              <a:t>Análisis</a:t>
            </a:r>
            <a:r>
              <a:rPr lang="en-US" sz="4800" dirty="0">
                <a:solidFill>
                  <a:srgbClr val="009490"/>
                </a:solidFill>
                <a:latin typeface="HK Grotesk Bold"/>
              </a:rPr>
              <a:t> temporal de la decision Vs. al balance medio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82136" y="1876110"/>
            <a:ext cx="16277163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8700" y="9248775"/>
            <a:ext cx="16277163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AC1462FC-6E96-7DC9-03BD-4DBD61494816}"/>
              </a:ext>
            </a:extLst>
          </p:cNvPr>
          <p:cNvSpPr txBox="1"/>
          <p:nvPr/>
        </p:nvSpPr>
        <p:spPr>
          <a:xfrm>
            <a:off x="13923289" y="5905500"/>
            <a:ext cx="3702837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Q4: ~ 8,1 K</a:t>
            </a: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470FCA36-7985-2E85-BCD2-7198CCAC8662}"/>
              </a:ext>
            </a:extLst>
          </p:cNvPr>
          <p:cNvSpPr/>
          <p:nvPr/>
        </p:nvSpPr>
        <p:spPr>
          <a:xfrm rot="-5400000">
            <a:off x="10433394" y="5401007"/>
            <a:ext cx="5909945" cy="0"/>
          </a:xfrm>
          <a:prstGeom prst="line">
            <a:avLst/>
          </a:prstGeom>
          <a:ln w="19050" cap="flat">
            <a:solidFill>
              <a:srgbClr val="00949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86049B9-0712-676F-77F1-88189468E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4"/>
          <a:stretch/>
        </p:blipFill>
        <p:spPr>
          <a:xfrm>
            <a:off x="228599" y="2446033"/>
            <a:ext cx="4504457" cy="323999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3DDA611-FB77-E052-72E7-D9070B5D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7"/>
          <a:stretch/>
        </p:blipFill>
        <p:spPr>
          <a:xfrm>
            <a:off x="5079951" y="2468925"/>
            <a:ext cx="4486666" cy="312360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35E23D5-7F9F-F762-52CB-86429726E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41"/>
          <a:stretch/>
        </p:blipFill>
        <p:spPr>
          <a:xfrm>
            <a:off x="13511325" y="2446033"/>
            <a:ext cx="4482017" cy="3240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1AD31EB1-F309-C7DB-D240-8A0CAE7D7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85"/>
          <a:stretch/>
        </p:blipFill>
        <p:spPr>
          <a:xfrm>
            <a:off x="9766256" y="2446034"/>
            <a:ext cx="3580016" cy="3240000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46EBF2DB-2F8B-36FF-FA0C-B30BF665B725}"/>
              </a:ext>
            </a:extLst>
          </p:cNvPr>
          <p:cNvSpPr txBox="1"/>
          <p:nvPr/>
        </p:nvSpPr>
        <p:spPr>
          <a:xfrm>
            <a:off x="938425" y="7476172"/>
            <a:ext cx="34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Ausencia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datos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para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Decreciente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a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partir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ese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tamaño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13E61F-CF11-EB3D-63CC-64D7458F7088}"/>
              </a:ext>
            </a:extLst>
          </p:cNvPr>
          <p:cNvSpPr txBox="1"/>
          <p:nvPr/>
        </p:nvSpPr>
        <p:spPr>
          <a:xfrm>
            <a:off x="5788989" y="7476172"/>
            <a:ext cx="355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Ausencia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datos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para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Repunte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90"/>
                </a:solidFill>
                <a:latin typeface="HK Grotesk Medium"/>
              </a:rPr>
              <a:t>Baja a 1K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9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.</a:t>
            </a: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28E22E85-A6EE-3AAA-7EA3-7A52E2999D54}"/>
              </a:ext>
            </a:extLst>
          </p:cNvPr>
          <p:cNvSpPr txBox="1"/>
          <p:nvPr/>
        </p:nvSpPr>
        <p:spPr>
          <a:xfrm>
            <a:off x="10085480" y="6800638"/>
            <a:ext cx="3121046" cy="4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000" dirty="0">
                <a:solidFill>
                  <a:srgbClr val="009490"/>
                </a:solidFill>
                <a:latin typeface="HK Grotesk Medium"/>
              </a:rPr>
              <a:t>Hasta 6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C642FFB-3290-6DD1-18DC-BC03BC36E537}"/>
              </a:ext>
            </a:extLst>
          </p:cNvPr>
          <p:cNvSpPr txBox="1"/>
          <p:nvPr/>
        </p:nvSpPr>
        <p:spPr>
          <a:xfrm>
            <a:off x="9775315" y="7476172"/>
            <a:ext cx="35709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Ausencia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datos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para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Repunte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90"/>
                </a:solidFill>
                <a:latin typeface="HK Grotesk Medium"/>
              </a:rPr>
              <a:t>Baja a 4K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9 (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mejora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respecto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a Q2)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. 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2AA98D52-A8EA-21BD-11DC-C863538B3BF0}"/>
              </a:ext>
            </a:extLst>
          </p:cNvPr>
          <p:cNvSpPr txBox="1"/>
          <p:nvPr/>
        </p:nvSpPr>
        <p:spPr>
          <a:xfrm>
            <a:off x="14441534" y="6800638"/>
            <a:ext cx="3121046" cy="4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000" dirty="0">
                <a:solidFill>
                  <a:srgbClr val="009490"/>
                </a:solidFill>
                <a:latin typeface="HK Grotesk Medium"/>
              </a:rPr>
              <a:t>Hasta 6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0D2A71B-8B67-ACFA-3D70-5792B9B71C09}"/>
              </a:ext>
            </a:extLst>
          </p:cNvPr>
          <p:cNvSpPr txBox="1"/>
          <p:nvPr/>
        </p:nvSpPr>
        <p:spPr>
          <a:xfrm>
            <a:off x="13999489" y="7476172"/>
            <a:ext cx="3861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Ausencia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datos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para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Repunte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8 de </a:t>
            </a:r>
            <a:r>
              <a:rPr lang="en-US" sz="1800" dirty="0" err="1">
                <a:solidFill>
                  <a:srgbClr val="009490"/>
                </a:solidFill>
                <a:latin typeface="HK Grotesk Medium"/>
              </a:rPr>
              <a:t>más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 de 10 puntos.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90"/>
                </a:solidFill>
                <a:latin typeface="HK Grotesk Medium"/>
              </a:rPr>
              <a:t>Baja a 0,5K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en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9 (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empeora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respecto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a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trimestres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 </a:t>
            </a:r>
            <a:r>
              <a:rPr lang="en-US" dirty="0" err="1">
                <a:solidFill>
                  <a:srgbClr val="009490"/>
                </a:solidFill>
                <a:latin typeface="HK Grotesk Medium"/>
              </a:rPr>
              <a:t>anteriores</a:t>
            </a:r>
            <a:r>
              <a:rPr lang="en-US" dirty="0">
                <a:solidFill>
                  <a:srgbClr val="009490"/>
                </a:solidFill>
                <a:latin typeface="HK Grotesk Medium"/>
              </a:rPr>
              <a:t>)</a:t>
            </a:r>
            <a:r>
              <a:rPr lang="en-US" sz="1800" dirty="0">
                <a:solidFill>
                  <a:srgbClr val="009490"/>
                </a:solidFill>
                <a:latin typeface="HK Grotesk Medium"/>
              </a:rPr>
              <a:t>. 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F1FDD11D-AB10-E161-8047-A5339C68F256}"/>
              </a:ext>
            </a:extLst>
          </p:cNvPr>
          <p:cNvSpPr/>
          <p:nvPr/>
        </p:nvSpPr>
        <p:spPr>
          <a:xfrm>
            <a:off x="15926667" y="419099"/>
            <a:ext cx="1065931" cy="1121147"/>
          </a:xfrm>
          <a:custGeom>
            <a:avLst/>
            <a:gdLst/>
            <a:ahLst/>
            <a:cxnLst/>
            <a:rect l="l" t="t" r="r" b="b"/>
            <a:pathLst>
              <a:path w="913532" h="928730">
                <a:moveTo>
                  <a:pt x="0" y="0"/>
                </a:moveTo>
                <a:lnTo>
                  <a:pt x="913532" y="0"/>
                </a:lnTo>
                <a:lnTo>
                  <a:pt x="913532" y="928730"/>
                </a:lnTo>
                <a:lnTo>
                  <a:pt x="0" y="92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7861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>
            <a:off x="8658619" y="0"/>
            <a:ext cx="9629381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FD5B296E-2D70-97A7-C061-1265CFA2B162}"/>
              </a:ext>
            </a:extLst>
          </p:cNvPr>
          <p:cNvSpPr/>
          <p:nvPr/>
        </p:nvSpPr>
        <p:spPr>
          <a:xfrm>
            <a:off x="1171480" y="329607"/>
            <a:ext cx="6407944" cy="2712635"/>
          </a:xfrm>
          <a:prstGeom prst="rect">
            <a:avLst/>
          </a:prstGeom>
          <a:solidFill>
            <a:srgbClr val="EFF4F4"/>
          </a:solid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9163FA7-CF63-93F5-8C15-63B19A80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68" y="706562"/>
            <a:ext cx="5412568" cy="1958724"/>
          </a:xfrm>
          <a:prstGeom prst="rect">
            <a:avLst/>
          </a:prstGeom>
        </p:spPr>
      </p:pic>
      <p:sp>
        <p:nvSpPr>
          <p:cNvPr id="18" name="AutoShape 9">
            <a:extLst>
              <a:ext uri="{FF2B5EF4-FFF2-40B4-BE49-F238E27FC236}">
                <a16:creationId xmlns:a16="http://schemas.microsoft.com/office/drawing/2014/main" id="{8A3A922F-8B83-3C2B-4B3B-CE1EB4154F85}"/>
              </a:ext>
            </a:extLst>
          </p:cNvPr>
          <p:cNvSpPr/>
          <p:nvPr/>
        </p:nvSpPr>
        <p:spPr>
          <a:xfrm>
            <a:off x="1171480" y="3345265"/>
            <a:ext cx="6407944" cy="2712635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FC43080D-7453-F6BE-A647-C23109CEF0FC}"/>
              </a:ext>
            </a:extLst>
          </p:cNvPr>
          <p:cNvSpPr/>
          <p:nvPr/>
        </p:nvSpPr>
        <p:spPr>
          <a:xfrm>
            <a:off x="1171480" y="6438900"/>
            <a:ext cx="6407944" cy="3247557"/>
          </a:xfrm>
          <a:prstGeom prst="rect">
            <a:avLst/>
          </a:prstGeom>
          <a:solidFill>
            <a:srgbClr val="EFF4F4"/>
          </a:solidFill>
        </p:spPr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EF73C77-519B-7276-4288-392F09BA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68" y="3538098"/>
            <a:ext cx="5379332" cy="23328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88FD5-DF39-514D-7672-CD4FB8E0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68" y="6782564"/>
            <a:ext cx="5412570" cy="265347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7726765"/>
            <a:ext cx="18961933" cy="4263220"/>
          </a:xfrm>
          <a:custGeom>
            <a:avLst/>
            <a:gdLst/>
            <a:ahLst/>
            <a:cxnLst/>
            <a:rect l="l" t="t" r="r" b="b"/>
            <a:pathLst>
              <a:path w="18961933" h="4263220">
                <a:moveTo>
                  <a:pt x="0" y="0"/>
                </a:moveTo>
                <a:lnTo>
                  <a:pt x="18961933" y="0"/>
                </a:lnTo>
                <a:lnTo>
                  <a:pt x="18961933" y="4263220"/>
                </a:lnTo>
                <a:lnTo>
                  <a:pt x="0" y="4263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27456" y="800100"/>
            <a:ext cx="6407944" cy="9476746"/>
            <a:chOff x="0" y="-3779884"/>
            <a:chExt cx="8543925" cy="12635662"/>
          </a:xfrm>
        </p:grpSpPr>
        <p:sp>
          <p:nvSpPr>
            <p:cNvPr id="4" name="AutoShape 4"/>
            <p:cNvSpPr/>
            <p:nvPr/>
          </p:nvSpPr>
          <p:spPr>
            <a:xfrm>
              <a:off x="0" y="385716"/>
              <a:ext cx="8543925" cy="0"/>
            </a:xfrm>
            <a:prstGeom prst="line">
              <a:avLst/>
            </a:prstGeom>
            <a:ln w="12700" cap="flat">
              <a:solidFill>
                <a:srgbClr val="BDC2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792116"/>
              <a:ext cx="8543925" cy="8063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La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mayoría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de clients que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rechazan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el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credito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tampoco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tienen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overdraft protection.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Los datos están bastante bien distribuidos pero parece que hay mayor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aceptacion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para clientes con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mailer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type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de tipo 1.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Se observa que la mas de la mitad de los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creditos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aceptados son de clientes con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credit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rating medio seguidos de los clientes con peor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valoracion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 </a:t>
              </a:r>
              <a:r>
                <a:rPr lang="es-ES" sz="2400" dirty="0" err="1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crditicia</a:t>
              </a:r>
              <a:r>
                <a:rPr lang="es-ES" sz="2400" dirty="0">
                  <a:solidFill>
                    <a:schemeClr val="bg1">
                      <a:lumMod val="50000"/>
                    </a:schemeClr>
                  </a:solidFill>
                  <a:latin typeface="HK Grotesk Bold"/>
                </a:rPr>
                <a:t>. 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HK Grotesk Bold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rgbClr val="00D6D1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779884"/>
              <a:ext cx="8543925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0" dirty="0" err="1">
                  <a:solidFill>
                    <a:srgbClr val="009490"/>
                  </a:solidFill>
                  <a:latin typeface="HK Grotesk Bold"/>
                </a:rPr>
                <a:t>Relación</a:t>
              </a:r>
              <a:r>
                <a:rPr lang="en-US" sz="6000" dirty="0">
                  <a:solidFill>
                    <a:srgbClr val="009490"/>
                  </a:solidFill>
                  <a:latin typeface="HK Grotesk Bold"/>
                </a:rPr>
                <a:t> entre las </a:t>
              </a:r>
              <a:r>
                <a:rPr lang="en-US" sz="6000" dirty="0" err="1">
                  <a:solidFill>
                    <a:srgbClr val="009490"/>
                  </a:solidFill>
                  <a:latin typeface="HK Grotesk Bold"/>
                </a:rPr>
                <a:t>respuestas</a:t>
              </a:r>
              <a:r>
                <a:rPr lang="en-US" sz="6000" dirty="0">
                  <a:solidFill>
                    <a:srgbClr val="009490"/>
                  </a:solidFill>
                  <a:latin typeface="HK Grotesk Bold"/>
                </a:rPr>
                <a:t> y </a:t>
              </a:r>
              <a:r>
                <a:rPr lang="en-US" sz="6000" dirty="0" err="1">
                  <a:solidFill>
                    <a:srgbClr val="009490"/>
                  </a:solidFill>
                  <a:latin typeface="HK Grotesk Bold"/>
                </a:rPr>
                <a:t>otras</a:t>
              </a:r>
              <a:r>
                <a:rPr lang="en-US" sz="6000" dirty="0">
                  <a:solidFill>
                    <a:srgbClr val="009490"/>
                  </a:solidFill>
                  <a:latin typeface="HK Grotesk Bold"/>
                </a:rPr>
                <a:t> variables: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23900"/>
            <a:ext cx="9540000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4000" dirty="0" err="1">
                <a:solidFill>
                  <a:srgbClr val="FFFFFF"/>
                </a:solidFill>
                <a:latin typeface="HK Grotesk"/>
              </a:rPr>
              <a:t>Otras</a:t>
            </a:r>
            <a:r>
              <a:rPr lang="en-US" sz="40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K Grotesk"/>
              </a:rPr>
              <a:t>observaciones</a:t>
            </a:r>
            <a:r>
              <a:rPr lang="en-US" sz="4000" dirty="0">
                <a:solidFill>
                  <a:srgbClr val="FFFFFF"/>
                </a:solidFill>
                <a:latin typeface="HK Grotesk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95500"/>
            <a:ext cx="9540000" cy="10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6CE5E8"/>
                </a:solidFill>
                <a:latin typeface="HK Grotesk Bold"/>
              </a:rPr>
              <a:t>La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Categoría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de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saldo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A (6K-8,6K)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tiene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el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record de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ofertas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</a:t>
            </a:r>
            <a:r>
              <a:rPr lang="en-US" sz="3200" dirty="0" err="1">
                <a:solidFill>
                  <a:srgbClr val="6CE5E8"/>
                </a:solidFill>
                <a:latin typeface="HK Grotesk Bold"/>
              </a:rPr>
              <a:t>aceptadas</a:t>
            </a:r>
            <a:r>
              <a:rPr lang="en-US" sz="3200" dirty="0">
                <a:solidFill>
                  <a:srgbClr val="6CE5E8"/>
                </a:solidFill>
                <a:latin typeface="HK Grotesk Bold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73393" y="0"/>
            <a:ext cx="6714607" cy="10287000"/>
            <a:chOff x="0" y="0"/>
            <a:chExt cx="895280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0272" r="18523"/>
            <a:stretch>
              <a:fillRect/>
            </a:stretch>
          </p:blipFill>
          <p:spPr>
            <a:xfrm>
              <a:off x="0" y="0"/>
              <a:ext cx="8952809" cy="13716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028700" y="1571310"/>
            <a:ext cx="9540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8267700"/>
            <a:ext cx="9540000" cy="1517865"/>
            <a:chOff x="0" y="382014"/>
            <a:chExt cx="12146493" cy="2023819"/>
          </a:xfrm>
        </p:grpSpPr>
        <p:sp>
          <p:nvSpPr>
            <p:cNvPr id="9" name="TextBox 9"/>
            <p:cNvSpPr txBox="1"/>
            <p:nvPr/>
          </p:nvSpPr>
          <p:spPr>
            <a:xfrm>
              <a:off x="0" y="725971"/>
              <a:ext cx="12146493" cy="1679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Categorías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creadas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: </a:t>
              </a:r>
            </a:p>
            <a:p>
              <a:pPr algn="ctr">
                <a:lnSpc>
                  <a:spcPts val="3250"/>
                </a:lnSpc>
              </a:pP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Categoría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 A (6K-8,6K), </a:t>
              </a: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Categoría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 B (6K-8,6K), </a:t>
              </a: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Categoría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 C (2K-6K), </a:t>
              </a:r>
              <a:r>
                <a:rPr lang="en-US" sz="2500" dirty="0" err="1">
                  <a:solidFill>
                    <a:srgbClr val="FFFFFF"/>
                  </a:solidFill>
                  <a:latin typeface="HK Grotesk Medium"/>
                </a:rPr>
                <a:t>Categoría</a:t>
              </a:r>
              <a:r>
                <a:rPr lang="en-US" sz="2500" dirty="0">
                  <a:solidFill>
                    <a:srgbClr val="FFFFFF"/>
                  </a:solidFill>
                  <a:latin typeface="HK Grotesk Medium"/>
                </a:rPr>
                <a:t> D (0-2K),.  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382014"/>
              <a:ext cx="12146493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AE6BD3FF-48FA-37FF-88F0-4BE83F6F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1461" y="3391589"/>
            <a:ext cx="6574478" cy="44189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505978"/>
            <a:ext cx="12077700" cy="2349401"/>
            <a:chOff x="0" y="-9525"/>
            <a:chExt cx="16103601" cy="313253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6103601" cy="2462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dirty="0" err="1">
                  <a:solidFill>
                    <a:srgbClr val="6CE5E8"/>
                  </a:solidFill>
                  <a:latin typeface="HK Grotesk Bold"/>
                </a:rPr>
                <a:t>Muchas</a:t>
              </a:r>
              <a:r>
                <a:rPr lang="en-US" sz="12000" dirty="0">
                  <a:solidFill>
                    <a:srgbClr val="6CE5E8"/>
                  </a:solidFill>
                  <a:latin typeface="HK Grotesk Bold"/>
                </a:rPr>
                <a:t> gracias!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53709"/>
              <a:ext cx="13223305" cy="569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7430399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654943" y="5325080"/>
            <a:ext cx="2246998" cy="1237545"/>
            <a:chOff x="0" y="0"/>
            <a:chExt cx="2995998" cy="1650058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37265"/>
              <a:ext cx="2920241" cy="21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1400" spc="304" dirty="0">
                  <a:solidFill>
                    <a:srgbClr val="FFFFFF"/>
                  </a:solidFill>
                  <a:latin typeface="HK Grotesk Medium"/>
                </a:rPr>
                <a:t>2024</a:t>
              </a:r>
              <a:endParaRPr lang="en-US" sz="800" spc="30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71675"/>
              <a:ext cx="2995998" cy="361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HK Grotesk Bold"/>
                </a:rPr>
                <a:t>IRONHACK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A610D329-DD57-7765-557A-413ACE2EC7D3}"/>
              </a:ext>
            </a:extLst>
          </p:cNvPr>
          <p:cNvSpPr txBox="1"/>
          <p:nvPr/>
        </p:nvSpPr>
        <p:spPr>
          <a:xfrm>
            <a:off x="1181100" y="8460264"/>
            <a:ext cx="9917478" cy="46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3600" dirty="0">
                <a:solidFill>
                  <a:srgbClr val="FFFFFF"/>
                </a:solidFill>
                <a:latin typeface="HK Grotesk Medium"/>
              </a:rPr>
              <a:t>Ana </a:t>
            </a:r>
            <a:r>
              <a:rPr lang="en-US" sz="3600" dirty="0" err="1">
                <a:solidFill>
                  <a:srgbClr val="FFFFFF"/>
                </a:solidFill>
                <a:latin typeface="HK Grotesk Medium"/>
              </a:rPr>
              <a:t>Sahagún</a:t>
            </a:r>
            <a:endParaRPr lang="en-US" sz="3600" dirty="0">
              <a:solidFill>
                <a:srgbClr val="FFFFFF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09964" y="1057676"/>
            <a:ext cx="2451006" cy="1372186"/>
            <a:chOff x="2227" y="0"/>
            <a:chExt cx="3268008" cy="1829580"/>
          </a:xfrm>
        </p:grpSpPr>
        <p:sp>
          <p:nvSpPr>
            <p:cNvPr id="3" name="TextBox 3"/>
            <p:cNvSpPr txBox="1"/>
            <p:nvPr/>
          </p:nvSpPr>
          <p:spPr>
            <a:xfrm>
              <a:off x="41317" y="1644915"/>
              <a:ext cx="3185375" cy="1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4"/>
                </a:lnSpc>
              </a:pPr>
              <a:r>
                <a:rPr lang="en-US" sz="1100" spc="259" dirty="0">
                  <a:solidFill>
                    <a:srgbClr val="000000"/>
                  </a:solidFill>
                  <a:latin typeface="HK Grotesk Medium"/>
                </a:rPr>
                <a:t>20224</a:t>
              </a:r>
              <a:endParaRPr lang="en-US" sz="682" spc="259" dirty="0">
                <a:solidFill>
                  <a:srgbClr val="000000"/>
                </a:solidFill>
                <a:latin typeface="HK Grotesk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27" y="918429"/>
              <a:ext cx="3268008" cy="415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2099" spc="251" dirty="0">
                  <a:solidFill>
                    <a:srgbClr val="000000"/>
                  </a:solidFill>
                  <a:latin typeface="HK Grotesk Bold"/>
                </a:rPr>
                <a:t>IRONHACK 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1333382" y="0"/>
              <a:ext cx="601244" cy="601244"/>
            </a:xfrm>
            <a:custGeom>
              <a:avLst/>
              <a:gdLst/>
              <a:ahLst/>
              <a:cxnLst/>
              <a:rect l="l" t="t" r="r" b="b"/>
              <a:pathLst>
                <a:path w="601244" h="601244">
                  <a:moveTo>
                    <a:pt x="0" y="0"/>
                  </a:moveTo>
                  <a:lnTo>
                    <a:pt x="601244" y="0"/>
                  </a:lnTo>
                  <a:lnTo>
                    <a:pt x="601244" y="601244"/>
                  </a:lnTo>
                  <a:lnTo>
                    <a:pt x="0" y="601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3575783" y="8029004"/>
            <a:ext cx="25439566" cy="4515991"/>
          </a:xfrm>
          <a:custGeom>
            <a:avLst/>
            <a:gdLst/>
            <a:ahLst/>
            <a:cxnLst/>
            <a:rect l="l" t="t" r="r" b="b"/>
            <a:pathLst>
              <a:path w="25439566" h="4515991">
                <a:moveTo>
                  <a:pt x="0" y="0"/>
                </a:moveTo>
                <a:lnTo>
                  <a:pt x="25439566" y="0"/>
                </a:lnTo>
                <a:lnTo>
                  <a:pt x="25439566" y="4515992"/>
                </a:lnTo>
                <a:lnTo>
                  <a:pt x="0" y="451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28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3201382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1021556"/>
            <a:ext cx="8890288" cy="1628975"/>
            <a:chOff x="0" y="-9525"/>
            <a:chExt cx="11853717" cy="2171966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1853717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err="1">
                  <a:solidFill>
                    <a:srgbClr val="009490"/>
                  </a:solidFill>
                  <a:latin typeface="HK Grotesk Bold"/>
                </a:rPr>
                <a:t>Índice</a:t>
              </a:r>
              <a:endParaRPr lang="en-US" sz="7200" dirty="0">
                <a:solidFill>
                  <a:srgbClr val="009490"/>
                </a:solidFill>
                <a:latin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7232"/>
              <a:ext cx="11853717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Que se </a:t>
              </a: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va</a:t>
              </a: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 a </a:t>
              </a: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cubir</a:t>
              </a:r>
              <a:endParaRPr lang="en-US" sz="28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3248" y="4282101"/>
            <a:ext cx="5723398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Objetivos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y </a:t>
            </a: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procedimiento</a:t>
            </a:r>
            <a:endParaRPr lang="en-US" sz="32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38948" y="4282101"/>
            <a:ext cx="641065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Construcción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del </a:t>
            </a: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modelo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(Python)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3248" y="5226379"/>
            <a:ext cx="5723398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Previsualización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datos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(SQL)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38948" y="5226379"/>
            <a:ext cx="709645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Visualización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resultados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(Power BI)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3248" y="6248417"/>
            <a:ext cx="5723398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Tratmiento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HK Grotesk Medium"/>
              </a:rPr>
              <a:t>datos</a:t>
            </a:r>
            <a:r>
              <a:rPr lang="en-US" sz="3200" dirty="0">
                <a:solidFill>
                  <a:srgbClr val="000000"/>
                </a:solidFill>
                <a:latin typeface="HK Grotesk Medium"/>
              </a:rPr>
              <a:t> (Python)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282101"/>
            <a:ext cx="774988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4000" dirty="0">
                <a:solidFill>
                  <a:srgbClr val="009490"/>
                </a:solidFill>
                <a:latin typeface="HK Grotesk Semi-Bold"/>
              </a:rPr>
              <a:t>01</a:t>
            </a:r>
            <a:endParaRPr lang="en-US" sz="3200" dirty="0">
              <a:solidFill>
                <a:srgbClr val="009490"/>
              </a:solidFill>
              <a:latin typeface="HK Grotesk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534400" y="4282101"/>
            <a:ext cx="774988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4000">
                <a:solidFill>
                  <a:srgbClr val="009490"/>
                </a:solidFill>
                <a:latin typeface="HK Grotesk Semi-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26379"/>
            <a:ext cx="7749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480"/>
              </a:lnSpc>
              <a:defRPr sz="4000">
                <a:solidFill>
                  <a:srgbClr val="009490"/>
                </a:solidFill>
                <a:latin typeface="HK Grotesk Semi-Bold"/>
              </a:defRPr>
            </a:lvl1pPr>
          </a:lstStyle>
          <a:p>
            <a:r>
              <a:rPr lang="en-US" dirty="0"/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34400" y="5226379"/>
            <a:ext cx="774988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4000">
                <a:solidFill>
                  <a:srgbClr val="009490"/>
                </a:solidFill>
                <a:latin typeface="HK Grotesk Semi-Bol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48417"/>
            <a:ext cx="774988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4000" dirty="0">
                <a:solidFill>
                  <a:srgbClr val="009490"/>
                </a:solidFill>
                <a:latin typeface="HK Grotesk Semi-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302249" cy="10287000"/>
            <a:chOff x="0" y="0"/>
            <a:chExt cx="1106966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13049" r="33146"/>
            <a:stretch>
              <a:fillRect/>
            </a:stretch>
          </p:blipFill>
          <p:spPr>
            <a:xfrm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4038600"/>
            <a:ext cx="6254443" cy="220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HK Grotesk Bold"/>
              </a:rPr>
              <a:t>Objetivos</a:t>
            </a:r>
            <a:r>
              <a:rPr lang="en-US" sz="7200" dirty="0">
                <a:solidFill>
                  <a:srgbClr val="FFFFFF"/>
                </a:solidFill>
                <a:latin typeface="HK Grotesk Bold"/>
              </a:rPr>
              <a:t> y </a:t>
            </a:r>
            <a:r>
              <a:rPr lang="en-US" sz="7200" dirty="0" err="1">
                <a:solidFill>
                  <a:srgbClr val="FFFFFF"/>
                </a:solidFill>
                <a:latin typeface="HK Grotesk Bold"/>
              </a:rPr>
              <a:t>procedimeinto</a:t>
            </a:r>
            <a:endParaRPr lang="en-US" sz="7200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700023" y="952500"/>
            <a:ext cx="7559277" cy="2380210"/>
            <a:chOff x="0" y="-38100"/>
            <a:chExt cx="10079035" cy="3173616"/>
          </a:xfrm>
        </p:grpSpPr>
        <p:sp>
          <p:nvSpPr>
            <p:cNvPr id="8" name="TextBox 8"/>
            <p:cNvSpPr txBox="1"/>
            <p:nvPr/>
          </p:nvSpPr>
          <p:spPr>
            <a:xfrm>
              <a:off x="0" y="878487"/>
              <a:ext cx="10079035" cy="2257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s-ES" sz="2800" dirty="0"/>
                <a:t>Se busca identificar a los clientes potenciales para un producto crediticio mediante el análisis de la información de los 18,000 clientes actuales del banco.</a:t>
              </a:r>
              <a:endParaRPr lang="en-US" sz="2500" dirty="0">
                <a:solidFill>
                  <a:srgbClr val="000000"/>
                </a:solidFill>
                <a:latin typeface="HK Grotesk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079035" cy="7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Estudio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 del mercado </a:t>
              </a: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objetivo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4107747"/>
            <a:ext cx="7559277" cy="2483553"/>
            <a:chOff x="0" y="-38100"/>
            <a:chExt cx="10079035" cy="3311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93442"/>
              <a:ext cx="10079035" cy="1679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800" dirty="0" err="1"/>
                <a:t>Contamos</a:t>
              </a:r>
              <a:r>
                <a:rPr lang="en-US" sz="2800" dirty="0"/>
                <a:t> con </a:t>
              </a:r>
              <a:r>
                <a:rPr lang="en-US" sz="2800" dirty="0" err="1"/>
                <a:t>información</a:t>
              </a:r>
              <a:r>
                <a:rPr lang="en-US" sz="2800" dirty="0"/>
                <a:t> </a:t>
              </a:r>
              <a:r>
                <a:rPr lang="en-US" sz="2800" dirty="0" err="1"/>
                <a:t>sobre</a:t>
              </a:r>
              <a:r>
                <a:rPr lang="en-US" sz="2800" dirty="0"/>
                <a:t> </a:t>
              </a:r>
              <a:r>
                <a:rPr lang="en-US" sz="2800" dirty="0" err="1"/>
                <a:t>niveles</a:t>
              </a:r>
              <a:r>
                <a:rPr lang="en-US" sz="2800" dirty="0"/>
                <a:t> de </a:t>
              </a:r>
              <a:r>
                <a:rPr lang="en-US" sz="2800" dirty="0" err="1"/>
                <a:t>renta</a:t>
              </a:r>
              <a:r>
                <a:rPr lang="en-US" sz="2800" dirty="0"/>
                <a:t>, </a:t>
              </a:r>
              <a:r>
                <a:rPr lang="en-US" sz="2800" dirty="0" err="1"/>
                <a:t>cuentas</a:t>
              </a:r>
              <a:r>
                <a:rPr lang="en-US" sz="2800" dirty="0"/>
                <a:t> </a:t>
              </a:r>
              <a:r>
                <a:rPr lang="en-US" sz="2800" dirty="0" err="1"/>
                <a:t>bancarias</a:t>
              </a:r>
              <a:r>
                <a:rPr lang="en-US" sz="2800" dirty="0"/>
                <a:t> </a:t>
              </a:r>
              <a:r>
                <a:rPr lang="en-US" sz="2800" dirty="0" err="1"/>
                <a:t>abiertas</a:t>
              </a:r>
              <a:r>
                <a:rPr lang="en-US" sz="2800" dirty="0"/>
                <a:t>, rating del </a:t>
              </a:r>
              <a:r>
                <a:rPr lang="en-US" sz="2800" dirty="0" err="1"/>
                <a:t>crédito</a:t>
              </a:r>
              <a:r>
                <a:rPr lang="en-US" sz="2800" dirty="0"/>
                <a:t>, casas </a:t>
              </a:r>
              <a:r>
                <a:rPr lang="en-US" sz="2800" dirty="0" err="1"/>
                <a:t>en</a:t>
              </a:r>
              <a:r>
                <a:rPr lang="en-US" sz="2800" dirty="0"/>
                <a:t> </a:t>
              </a:r>
              <a:r>
                <a:rPr lang="en-US" sz="2800" dirty="0" err="1"/>
                <a:t>propiedad</a:t>
              </a:r>
              <a:r>
                <a:rPr lang="en-US" sz="2800" dirty="0"/>
                <a:t>, </a:t>
              </a:r>
              <a:r>
                <a:rPr lang="en-US" sz="2800" dirty="0" err="1"/>
                <a:t>tamaño</a:t>
              </a:r>
              <a:r>
                <a:rPr lang="en-US" sz="2800" dirty="0"/>
                <a:t> de </a:t>
              </a:r>
              <a:r>
                <a:rPr lang="en-US" sz="2800" dirty="0" err="1"/>
                <a:t>propiedad</a:t>
              </a:r>
              <a:r>
                <a:rPr lang="en-US" sz="2800" dirty="0"/>
                <a:t>, balance...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079035" cy="14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Estudio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 de </a:t>
              </a: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los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determinantes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 de la decision.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7266123"/>
            <a:ext cx="7559277" cy="2068377"/>
            <a:chOff x="0" y="541664"/>
            <a:chExt cx="10079035" cy="27578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41664"/>
              <a:ext cx="10079035" cy="7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Presentación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 de </a:t>
              </a:r>
              <a:r>
                <a:rPr lang="en-US" sz="3200" dirty="0" err="1">
                  <a:solidFill>
                    <a:srgbClr val="009490"/>
                  </a:solidFill>
                  <a:latin typeface="HK Grotesk Bold"/>
                </a:rPr>
                <a:t>conclusiones</a:t>
              </a:r>
              <a:r>
                <a:rPr lang="en-US" sz="3200" dirty="0">
                  <a:solidFill>
                    <a:srgbClr val="009490"/>
                  </a:solidFill>
                  <a:latin typeface="HK Grotesk Bold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19638"/>
              <a:ext cx="10079035" cy="1679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  <a:spcBef>
                  <a:spcPct val="0"/>
                </a:spcBef>
              </a:pPr>
              <a:r>
                <a:rPr lang="es-ES" sz="2800" dirty="0"/>
                <a:t>Se busca determinar los principales factores que influyen en la aceptación o rechazo de un crédito para elaborar predicciones precisas</a:t>
              </a:r>
              <a:r>
                <a:rPr lang="en-US" sz="2500" dirty="0">
                  <a:solidFill>
                    <a:srgbClr val="000000"/>
                  </a:solidFill>
                  <a:latin typeface="HK Grotesk Light"/>
                </a:rPr>
                <a:t>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>
            <a:off x="3944424" y="8050917"/>
            <a:ext cx="413400" cy="413400"/>
          </a:xfrm>
          <a:custGeom>
            <a:avLst/>
            <a:gdLst/>
            <a:ahLst/>
            <a:cxnLst/>
            <a:rect l="l" t="t" r="r" b="b"/>
            <a:pathLst>
              <a:path w="551200" h="551200">
                <a:moveTo>
                  <a:pt x="0" y="0"/>
                </a:moveTo>
                <a:lnTo>
                  <a:pt x="551200" y="0"/>
                </a:lnTo>
                <a:lnTo>
                  <a:pt x="551200" y="551200"/>
                </a:lnTo>
                <a:lnTo>
                  <a:pt x="0" y="55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E53E3E7-4E15-86E5-0643-F5068F95D74C}"/>
              </a:ext>
            </a:extLst>
          </p:cNvPr>
          <p:cNvSpPr txBox="1"/>
          <p:nvPr/>
        </p:nvSpPr>
        <p:spPr>
          <a:xfrm>
            <a:off x="2988512" y="9193565"/>
            <a:ext cx="2389031" cy="13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1100" spc="259" dirty="0">
                <a:solidFill>
                  <a:schemeClr val="bg1"/>
                </a:solidFill>
                <a:latin typeface="HK Grotesk Medium"/>
              </a:rPr>
              <a:t>20224</a:t>
            </a:r>
            <a:endParaRPr lang="en-US" sz="682" spc="259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41975F92-24C4-ABA3-5355-A31998940EFA}"/>
              </a:ext>
            </a:extLst>
          </p:cNvPr>
          <p:cNvSpPr txBox="1"/>
          <p:nvPr/>
        </p:nvSpPr>
        <p:spPr>
          <a:xfrm>
            <a:off x="2959194" y="8648700"/>
            <a:ext cx="2451006" cy="31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2099" spc="251" dirty="0">
                <a:solidFill>
                  <a:schemeClr val="bg1"/>
                </a:solidFill>
                <a:latin typeface="HK Grotesk Bold"/>
              </a:rPr>
              <a:t>IRONHACK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4702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3"/>
          <p:cNvGrpSpPr/>
          <p:nvPr/>
        </p:nvGrpSpPr>
        <p:grpSpPr>
          <a:xfrm>
            <a:off x="7299970" y="266700"/>
            <a:ext cx="11216630" cy="2627579"/>
            <a:chOff x="0" y="-38100"/>
            <a:chExt cx="14955507" cy="2372232"/>
          </a:xfrm>
        </p:grpSpPr>
        <p:sp>
          <p:nvSpPr>
            <p:cNvPr id="4" name="Freeform 4"/>
            <p:cNvSpPr/>
            <p:nvPr/>
          </p:nvSpPr>
          <p:spPr>
            <a:xfrm>
              <a:off x="0" y="640931"/>
              <a:ext cx="2258801" cy="1530822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718364" y="-38100"/>
              <a:ext cx="11237143" cy="23722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175 clients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aceptarían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un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crédito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bajo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los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supuestos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:</a:t>
              </a:r>
            </a:p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Alto rating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crediticio</a:t>
              </a:r>
              <a:endParaRPr lang="en-US" sz="1900" dirty="0">
                <a:solidFill>
                  <a:srgbClr val="FFFFFF"/>
                </a:solidFill>
                <a:latin typeface="HK Grotesk Medium"/>
              </a:endParaRPr>
            </a:p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Dos o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más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tarjetas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de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crédito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</a:p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 err="1">
                  <a:solidFill>
                    <a:schemeClr val="bg1"/>
                  </a:solidFill>
                  <a:latin typeface="HK Grotesk Bold"/>
                </a:rPr>
                <a:t>Tamaño</a:t>
              </a:r>
              <a:r>
                <a:rPr lang="en-US" sz="1900" dirty="0">
                  <a:solidFill>
                    <a:schemeClr val="bg1"/>
                  </a:solidFill>
                  <a:latin typeface="HK Grotesk Bold"/>
                </a:rPr>
                <a:t> de casa mayor o </a:t>
              </a:r>
              <a:r>
                <a:rPr lang="en-US" sz="1900" dirty="0" err="1">
                  <a:solidFill>
                    <a:schemeClr val="bg1"/>
                  </a:solidFill>
                  <a:latin typeface="HK Grotesk Bold"/>
                </a:rPr>
                <a:t>igual</a:t>
              </a:r>
              <a:r>
                <a:rPr lang="en-US" sz="1900" dirty="0">
                  <a:solidFill>
                    <a:schemeClr val="bg1"/>
                  </a:solidFill>
                  <a:latin typeface="HK Grotesk Bold"/>
                </a:rPr>
                <a:t> a 3</a:t>
              </a:r>
              <a:endParaRPr lang="en-US" sz="19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18364" y="1622995"/>
              <a:ext cx="8973098" cy="262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99970" y="3467100"/>
            <a:ext cx="10226030" cy="3877247"/>
            <a:chOff x="0" y="-38100"/>
            <a:chExt cx="12691462" cy="5169663"/>
          </a:xfrm>
        </p:grpSpPr>
        <p:sp>
          <p:nvSpPr>
            <p:cNvPr id="9" name="Freeform 9"/>
            <p:cNvSpPr/>
            <p:nvPr/>
          </p:nvSpPr>
          <p:spPr>
            <a:xfrm>
              <a:off x="0" y="1665499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15348" y="2031931"/>
              <a:ext cx="828105" cy="1384369"/>
            </a:xfrm>
            <a:custGeom>
              <a:avLst/>
              <a:gdLst/>
              <a:ahLst/>
              <a:cxnLst/>
              <a:rect l="l" t="t" r="r" b="b"/>
              <a:pathLst>
                <a:path w="828105" h="1384370">
                  <a:moveTo>
                    <a:pt x="0" y="0"/>
                  </a:moveTo>
                  <a:lnTo>
                    <a:pt x="828105" y="0"/>
                  </a:lnTo>
                  <a:lnTo>
                    <a:pt x="828105" y="1384370"/>
                  </a:lnTo>
                  <a:lnTo>
                    <a:pt x="0" y="138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718364" y="-38100"/>
              <a:ext cx="8973098" cy="142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Escasa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diferencia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entre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el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balance medio de clients: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18364" y="1622995"/>
              <a:ext cx="8973098" cy="3508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Balance medio de clients con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alta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calificación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crediticia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: 936,7</a:t>
              </a:r>
            </a:p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Balance medio de clients con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alta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calificación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crediticia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: 940,3</a:t>
              </a:r>
            </a:p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Escasa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diferencia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y previsible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baja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utilizadad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de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esta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variable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5230354" y="7205977"/>
            <a:ext cx="32999238" cy="5857972"/>
          </a:xfrm>
          <a:custGeom>
            <a:avLst/>
            <a:gdLst/>
            <a:ahLst/>
            <a:cxnLst/>
            <a:rect l="l" t="t" r="r" b="b"/>
            <a:pathLst>
              <a:path w="32999238" h="5857972">
                <a:moveTo>
                  <a:pt x="0" y="0"/>
                </a:moveTo>
                <a:lnTo>
                  <a:pt x="32999239" y="0"/>
                </a:lnTo>
                <a:lnTo>
                  <a:pt x="32999239" y="5857972"/>
                </a:lnTo>
                <a:lnTo>
                  <a:pt x="0" y="5857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62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99970" y="7658108"/>
            <a:ext cx="10226030" cy="2209792"/>
            <a:chOff x="0" y="-484388"/>
            <a:chExt cx="12691462" cy="29463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5392" y="528936"/>
              <a:ext cx="1508017" cy="1200930"/>
            </a:xfrm>
            <a:custGeom>
              <a:avLst/>
              <a:gdLst/>
              <a:ahLst/>
              <a:cxnLst/>
              <a:rect l="l" t="t" r="r" b="b"/>
              <a:pathLst>
                <a:path w="1508017" h="1200930">
                  <a:moveTo>
                    <a:pt x="0" y="0"/>
                  </a:moveTo>
                  <a:lnTo>
                    <a:pt x="1508017" y="0"/>
                  </a:lnTo>
                  <a:lnTo>
                    <a:pt x="1508017" y="1200929"/>
                  </a:lnTo>
                  <a:lnTo>
                    <a:pt x="0" y="120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718364" y="-484388"/>
              <a:ext cx="8973098" cy="132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Analizando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los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clientes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con mayor balance medio: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18364" y="1112998"/>
              <a:ext cx="8973098" cy="1349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lvl="1" indent="-285750">
                <a:lnSpc>
                  <a:spcPts val="4160"/>
                </a:lnSpc>
                <a:buFont typeface="Arial" panose="020B0604020202020204" pitchFamily="34" charset="0"/>
                <a:buChar char="•"/>
              </a:pP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Filtrando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por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los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top 10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cleintes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de mayor balance medio,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observamos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que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ninguno</a:t>
              </a:r>
              <a:r>
                <a:rPr lang="en-US" sz="19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K Grotesk Medium"/>
                </a:rPr>
                <a:t>aceptaría</a:t>
              </a:r>
              <a:endParaRPr lang="en-US" sz="19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61999" y="2857500"/>
            <a:ext cx="6141397" cy="2183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009490"/>
                </a:solidFill>
                <a:latin typeface="HK Grotesk Bold"/>
              </a:rPr>
              <a:t>Previsualización</a:t>
            </a:r>
            <a:r>
              <a:rPr lang="en-US" sz="6600" dirty="0">
                <a:solidFill>
                  <a:srgbClr val="009490"/>
                </a:solidFill>
                <a:latin typeface="HK Grotesk Bold"/>
              </a:rPr>
              <a:t> de </a:t>
            </a:r>
            <a:r>
              <a:rPr lang="en-US" sz="6600" dirty="0" err="1">
                <a:solidFill>
                  <a:srgbClr val="009490"/>
                </a:solidFill>
                <a:latin typeface="HK Grotesk Bold"/>
              </a:rPr>
              <a:t>datos</a:t>
            </a:r>
            <a:endParaRPr lang="en-US" sz="6600" dirty="0">
              <a:solidFill>
                <a:srgbClr val="009490"/>
              </a:solidFill>
              <a:latin typeface="HK Grotesk Bold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DBBF306-593E-BD03-0F21-72261EB7F8F4}"/>
              </a:ext>
            </a:extLst>
          </p:cNvPr>
          <p:cNvSpPr/>
          <p:nvPr/>
        </p:nvSpPr>
        <p:spPr>
          <a:xfrm>
            <a:off x="7576946" y="1243119"/>
            <a:ext cx="966647" cy="1174494"/>
          </a:xfrm>
          <a:custGeom>
            <a:avLst/>
            <a:gdLst/>
            <a:ahLst/>
            <a:cxnLst/>
            <a:rect l="l" t="t" r="r" b="b"/>
            <a:pathLst>
              <a:path w="915311" h="910319">
                <a:moveTo>
                  <a:pt x="0" y="0"/>
                </a:moveTo>
                <a:lnTo>
                  <a:pt x="915311" y="0"/>
                </a:lnTo>
                <a:lnTo>
                  <a:pt x="915311" y="910318"/>
                </a:lnTo>
                <a:lnTo>
                  <a:pt x="0" y="910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E0A2810E-E8B8-3CA1-2303-6430BD6A16DB}"/>
              </a:ext>
            </a:extLst>
          </p:cNvPr>
          <p:cNvSpPr txBox="1"/>
          <p:nvPr/>
        </p:nvSpPr>
        <p:spPr>
          <a:xfrm>
            <a:off x="3060188" y="6362700"/>
            <a:ext cx="1545018" cy="530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(SQL)</a:t>
            </a:r>
          </a:p>
        </p:txBody>
      </p:sp>
    </p:spTree>
    <p:extLst>
      <p:ext uri="{BB962C8B-B14F-4D97-AF65-F5344CB8AC3E}">
        <p14:creationId xmlns:p14="http://schemas.microsoft.com/office/powerpoint/2010/main" val="280229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342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6336866" y="1496894"/>
            <a:ext cx="646032" cy="646032"/>
          </a:xfrm>
          <a:custGeom>
            <a:avLst/>
            <a:gdLst/>
            <a:ahLst/>
            <a:cxnLst/>
            <a:rect l="l" t="t" r="r" b="b"/>
            <a:pathLst>
              <a:path w="646032" h="646032">
                <a:moveTo>
                  <a:pt x="0" y="0"/>
                </a:moveTo>
                <a:lnTo>
                  <a:pt x="646032" y="0"/>
                </a:lnTo>
                <a:lnTo>
                  <a:pt x="646032" y="646032"/>
                </a:lnTo>
                <a:lnTo>
                  <a:pt x="0" y="64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13144500" cy="1600400"/>
            <a:chOff x="0" y="-9525"/>
            <a:chExt cx="17526000" cy="21338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7526000" cy="14718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err="1">
                  <a:solidFill>
                    <a:srgbClr val="FFFFFF"/>
                  </a:solidFill>
                  <a:latin typeface="HK Grotesk Bold"/>
                </a:rPr>
                <a:t>Tratamiento</a:t>
              </a:r>
              <a:r>
                <a:rPr lang="en-US" sz="7200" dirty="0">
                  <a:solidFill>
                    <a:srgbClr val="FFFFFF"/>
                  </a:solidFill>
                  <a:latin typeface="HK Grotesk Bold"/>
                </a:rPr>
                <a:t> de </a:t>
              </a:r>
              <a:r>
                <a:rPr lang="en-US" sz="7200" dirty="0" err="1">
                  <a:solidFill>
                    <a:srgbClr val="FFFFFF"/>
                  </a:solidFill>
                  <a:latin typeface="HK Grotesk Bold"/>
                </a:rPr>
                <a:t>datos</a:t>
              </a:r>
              <a:endParaRPr lang="en-US" sz="72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19132"/>
              <a:ext cx="14031129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HK Grotesk Light"/>
                </a:rPr>
                <a:t>Python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699" y="3099703"/>
            <a:ext cx="4150153" cy="6234797"/>
            <a:chOff x="-2" y="0"/>
            <a:chExt cx="6236040" cy="7958305"/>
          </a:xfrm>
        </p:grpSpPr>
        <p:sp>
          <p:nvSpPr>
            <p:cNvPr id="9" name="TextBox 9"/>
            <p:cNvSpPr txBox="1"/>
            <p:nvPr/>
          </p:nvSpPr>
          <p:spPr>
            <a:xfrm>
              <a:off x="0" y="5274686"/>
              <a:ext cx="6236038" cy="26836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Importancia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garantiza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 la </a:t>
              </a: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precisión, rendimiento, eficiencia de procesamiento. Mejora la interpretación y la detección de anomalías.</a:t>
              </a:r>
              <a:endParaRPr lang="en-US" sz="24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 err="1">
                  <a:solidFill>
                    <a:srgbClr val="6CE5E8"/>
                  </a:solidFill>
                  <a:latin typeface="HK Grotesk Bold"/>
                </a:rPr>
                <a:t>Limpieza</a:t>
              </a:r>
              <a:endParaRPr lang="en-US" sz="64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" y="1346736"/>
              <a:ext cx="6236040" cy="39841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Nan 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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elimienación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(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escasos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)</a:t>
              </a: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Nulos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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elimienación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(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escasos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)</a:t>
              </a: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Ausencia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de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duplicados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Análisis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de la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tipología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de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datos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Eliminación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de balances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trimestrales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por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correlación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3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91200" y="3099704"/>
            <a:ext cx="5432312" cy="6234796"/>
            <a:chOff x="-1" y="0"/>
            <a:chExt cx="6121956" cy="795830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895218"/>
              <a:ext cx="6011162" cy="106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Importancia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: </a:t>
              </a: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permite la interpretación de relaciones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" y="0"/>
              <a:ext cx="6121956" cy="1315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 err="1">
                  <a:solidFill>
                    <a:srgbClr val="6CE5E8"/>
                  </a:solidFill>
                  <a:latin typeface="HK Grotesk Bold"/>
                </a:rPr>
                <a:t>Revisión</a:t>
              </a:r>
              <a:r>
                <a:rPr lang="en-US" sz="64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6400" dirty="0" err="1">
                  <a:solidFill>
                    <a:srgbClr val="6CE5E8"/>
                  </a:solidFill>
                  <a:latin typeface="HK Grotesk Bold"/>
                </a:rPr>
                <a:t>inicial</a:t>
              </a:r>
              <a:endParaRPr lang="en-US" sz="64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684"/>
              <a:ext cx="6097029" cy="57601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s-ES" sz="2200" dirty="0">
                  <a:solidFill>
                    <a:srgbClr val="6CE5E8"/>
                  </a:solidFill>
                  <a:latin typeface="HK Grotesk Medium"/>
                </a:rPr>
                <a:t>Desbalance de Datos: 94.3% de rechazo, indicando un nicho de mercado escaso</a:t>
              </a: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Renta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media (50%) y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rentas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alta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y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baja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(~25%)</a:t>
              </a: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Calificación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crediticia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uniformemente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distribuida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s-ES" sz="2200" dirty="0">
                  <a:solidFill>
                    <a:srgbClr val="6CE5E8"/>
                  </a:solidFill>
                  <a:latin typeface="HK Grotesk Medium"/>
                </a:rPr>
                <a:t>Predominio de clientes sin seguro debido a operaciones rechazadas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Casi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el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doble de clients con Vivienda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propia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que Vs.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los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que no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poseen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vivienda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 algn="l">
                <a:lnSpc>
                  <a:spcPts val="2160"/>
                </a:lnSpc>
                <a:buFontTx/>
                <a:buChar char="-"/>
              </a:pPr>
              <a:endParaRPr lang="en-US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15800" y="3099704"/>
            <a:ext cx="5333995" cy="6013334"/>
            <a:chOff x="-1" y="0"/>
            <a:chExt cx="6191238" cy="705650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376640"/>
              <a:ext cx="6011161" cy="1679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Importancia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contribuye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 a un mayor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rendimiento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precisión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eficiencia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HK Grotesk Medium"/>
                </a:rPr>
                <a:t>interpretación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" y="0"/>
              <a:ext cx="6191238" cy="2632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 err="1">
                  <a:solidFill>
                    <a:srgbClr val="6CE5E8"/>
                  </a:solidFill>
                  <a:latin typeface="HK Grotesk Bold"/>
                </a:rPr>
                <a:t>Normalización</a:t>
              </a:r>
              <a:endParaRPr lang="en-US" sz="64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555662"/>
              <a:ext cx="6191229" cy="3318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Codificamos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 variables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categoricas</a:t>
              </a:r>
              <a:endParaRPr lang="en-US" sz="2400" dirty="0">
                <a:solidFill>
                  <a:srgbClr val="6CE5E8"/>
                </a:solidFill>
                <a:latin typeface="HK Grotesk Medium"/>
              </a:endParaRP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endParaRPr lang="en-US" sz="2400" dirty="0">
                <a:solidFill>
                  <a:srgbClr val="6CE5E8"/>
                </a:solidFill>
                <a:latin typeface="HK Grotesk Medium"/>
              </a:endParaRP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Visualización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 de outliers (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diagrama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 de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caja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 y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bigote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)</a:t>
              </a: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endParaRPr lang="en-US" sz="2400" dirty="0">
                <a:solidFill>
                  <a:srgbClr val="6CE5E8"/>
                </a:solidFill>
                <a:latin typeface="HK Grotesk Medium"/>
              </a:endParaRP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r>
                <a:rPr lang="en-US" sz="2400" dirty="0" err="1">
                  <a:solidFill>
                    <a:srgbClr val="6CE5E8"/>
                  </a:solidFill>
                  <a:latin typeface="HK Grotesk Medium"/>
                </a:rPr>
                <a:t>Eliminación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 de outliers 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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umbrales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segun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desviación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estandar</a:t>
              </a:r>
              <a:endParaRPr lang="en-US" sz="2400" dirty="0">
                <a:solidFill>
                  <a:srgbClr val="6CE5E8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endParaRPr lang="en-US" sz="2400" dirty="0">
                <a:solidFill>
                  <a:srgbClr val="6CE5E8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Normalización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vía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“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StandardScaler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”</a:t>
              </a:r>
            </a:p>
            <a:p>
              <a:pPr marL="342900" indent="-342900" algn="l">
                <a:lnSpc>
                  <a:spcPts val="2160"/>
                </a:lnSpc>
                <a:buFontTx/>
                <a:buChar char="-"/>
              </a:pPr>
              <a:endParaRPr lang="en-US" sz="20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rot="-5400000">
            <a:off x="2405530" y="6180573"/>
            <a:ext cx="585693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5400000">
            <a:off x="8653930" y="6180573"/>
            <a:ext cx="585693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021556"/>
            <a:ext cx="10902893" cy="1600400"/>
            <a:chOff x="0" y="-9525"/>
            <a:chExt cx="14537191" cy="21338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537191" cy="147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err="1">
                  <a:solidFill>
                    <a:srgbClr val="009490"/>
                  </a:solidFill>
                  <a:latin typeface="HK Grotesk Bold"/>
                </a:rPr>
                <a:t>Modelización</a:t>
              </a:r>
              <a:r>
                <a:rPr lang="en-US" sz="7200" dirty="0">
                  <a:solidFill>
                    <a:srgbClr val="009490"/>
                  </a:solidFill>
                  <a:latin typeface="HK Grotesk Bold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9133"/>
              <a:ext cx="14537191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Python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3000" y="3657499"/>
            <a:ext cx="4508372" cy="5437454"/>
            <a:chOff x="0" y="0"/>
            <a:chExt cx="6011162" cy="7249936"/>
          </a:xfrm>
        </p:grpSpPr>
        <p:sp>
          <p:nvSpPr>
            <p:cNvPr id="7" name="TextBox 7"/>
            <p:cNvSpPr txBox="1"/>
            <p:nvPr/>
          </p:nvSpPr>
          <p:spPr>
            <a:xfrm>
              <a:off x="0" y="2184534"/>
              <a:ext cx="6011162" cy="506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Observaciones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Accuracy: 94,82%.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Predicción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 solo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rechazo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Incoherencia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coeficientes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mas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explicativos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(Mail type)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Podemos considerer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una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reducciones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de variables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explicativas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(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más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coherencia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)</a:t>
              </a:r>
            </a:p>
            <a:p>
              <a:pPr algn="l">
                <a:lnSpc>
                  <a:spcPts val="325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011162" cy="1192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4000" dirty="0" err="1">
                  <a:solidFill>
                    <a:srgbClr val="009490"/>
                  </a:solidFill>
                  <a:latin typeface="HK Grotesk Bold"/>
                </a:rPr>
                <a:t>Regresión</a:t>
              </a:r>
              <a:r>
                <a:rPr lang="en-US" sz="4000" dirty="0">
                  <a:solidFill>
                    <a:srgbClr val="009490"/>
                  </a:solidFill>
                  <a:latin typeface="HK Grotesk Bold"/>
                </a:rPr>
                <a:t> </a:t>
              </a:r>
              <a:r>
                <a:rPr lang="en-US" sz="4000" dirty="0" err="1">
                  <a:solidFill>
                    <a:srgbClr val="009490"/>
                  </a:solidFill>
                  <a:latin typeface="HK Grotesk Bold"/>
                </a:rPr>
                <a:t>Logística</a:t>
              </a:r>
              <a:endParaRPr lang="en-US" sz="4000" dirty="0">
                <a:solidFill>
                  <a:srgbClr val="009490"/>
                </a:solidFill>
                <a:latin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71734"/>
              <a:ext cx="6011162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2000" dirty="0" err="1">
                  <a:solidFill>
                    <a:srgbClr val="009490"/>
                  </a:solidFill>
                  <a:latin typeface="HK Grotesk Medium"/>
                </a:rPr>
                <a:t>Modelo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 con </a:t>
              </a:r>
              <a:r>
                <a:rPr lang="en-US" sz="2000" dirty="0" err="1">
                  <a:solidFill>
                    <a:srgbClr val="009490"/>
                  </a:solidFill>
                  <a:latin typeface="HK Grotesk Medium"/>
                </a:rPr>
                <a:t>todo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2000" dirty="0" err="1">
                  <a:solidFill>
                    <a:srgbClr val="009490"/>
                  </a:solidFill>
                  <a:latin typeface="HK Grotesk Medium"/>
                </a:rPr>
                <a:t>el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2000" dirty="0" err="1">
                  <a:solidFill>
                    <a:srgbClr val="009490"/>
                  </a:solidFill>
                  <a:latin typeface="HK Grotesk Medium"/>
                </a:rPr>
                <a:t>Dataframe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 (80%-20%)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82400" y="3086100"/>
            <a:ext cx="5575187" cy="6553198"/>
            <a:chOff x="0" y="0"/>
            <a:chExt cx="1885927" cy="1999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5927" cy="1999167"/>
            </a:xfrm>
            <a:custGeom>
              <a:avLst/>
              <a:gdLst/>
              <a:ahLst/>
              <a:cxnLst/>
              <a:rect l="l" t="t" r="r" b="b"/>
              <a:pathLst>
                <a:path w="1885927" h="1999167">
                  <a:moveTo>
                    <a:pt x="0" y="0"/>
                  </a:moveTo>
                  <a:lnTo>
                    <a:pt x="1885927" y="0"/>
                  </a:lnTo>
                  <a:lnTo>
                    <a:pt x="1885927" y="1999167"/>
                  </a:lnTo>
                  <a:lnTo>
                    <a:pt x="0" y="1999167"/>
                  </a:lnTo>
                  <a:close/>
                </a:path>
              </a:pathLst>
            </a:custGeom>
            <a:solidFill>
              <a:srgbClr val="EFF4F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115807" y="3638556"/>
            <a:ext cx="4508372" cy="5388223"/>
            <a:chOff x="0" y="0"/>
            <a:chExt cx="6011162" cy="718429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926807"/>
              <a:ext cx="6011162" cy="4257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Sesgo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del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modelo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al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rechazo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(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redimeinto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deficiente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)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Evaluación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errónea</a:t>
              </a:r>
              <a:endParaRPr lang="en-US" sz="20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Calidad predictive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en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riesgo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para la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clase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minoritarian (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aceptación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crédito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)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Soluciones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: SMOTE, Random Forest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 err="1">
                  <a:solidFill>
                    <a:srgbClr val="009490"/>
                  </a:solidFill>
                  <a:latin typeface="HK Grotesk Bold"/>
                </a:rPr>
                <a:t>Conclusión</a:t>
              </a: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98592"/>
              <a:ext cx="601116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Desbalance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de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datos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343416"/>
              <a:ext cx="6011162" cy="39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2000" dirty="0" err="1">
                  <a:solidFill>
                    <a:srgbClr val="009490"/>
                  </a:solidFill>
                  <a:latin typeface="HK Grotesk Medium"/>
                </a:rPr>
                <a:t>Consecuencias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77000" y="3629138"/>
            <a:ext cx="4784774" cy="4523994"/>
            <a:chOff x="0" y="0"/>
            <a:chExt cx="6011162" cy="603199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120750"/>
              <a:ext cx="6011162" cy="3911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Selección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 balance medio,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nivel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renta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, credit rating,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oferta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aceptada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.</a:t>
              </a:r>
            </a:p>
            <a:p>
              <a:pPr algn="l">
                <a:lnSpc>
                  <a:spcPts val="325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Observaciones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Accuracy: 94,82%.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Predicción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 solo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rechazo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Incoherencia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coeficientes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Posible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causa: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Desbalance</a:t>
              </a:r>
              <a:r>
                <a:rPr lang="en-US" sz="2000" dirty="0">
                  <a:solidFill>
                    <a:srgbClr val="009490"/>
                  </a:solidFill>
                  <a:latin typeface="HK Grotesk Bold"/>
                </a:rPr>
                <a:t> de </a:t>
              </a:r>
              <a:r>
                <a:rPr lang="en-US" sz="2000" dirty="0" err="1">
                  <a:solidFill>
                    <a:srgbClr val="009490"/>
                  </a:solidFill>
                  <a:latin typeface="HK Grotesk Bold"/>
                </a:rPr>
                <a:t>datos</a:t>
              </a:r>
              <a:endParaRPr lang="en-US" sz="2000" dirty="0">
                <a:solidFill>
                  <a:srgbClr val="009490"/>
                </a:solidFill>
                <a:latin typeface="HK Grotesk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011162" cy="2642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7680"/>
                </a:lnSpc>
                <a:defRPr sz="4000">
                  <a:solidFill>
                    <a:srgbClr val="009490"/>
                  </a:solidFill>
                  <a:latin typeface="HK Grotesk Bold"/>
                </a:defRPr>
              </a:lvl1pPr>
            </a:lstStyle>
            <a:p>
              <a:r>
                <a:rPr lang="en-US" dirty="0" err="1"/>
                <a:t>Regresión</a:t>
              </a:r>
              <a:r>
                <a:rPr lang="en-US" dirty="0"/>
                <a:t> </a:t>
              </a:r>
              <a:r>
                <a:rPr lang="en-US" dirty="0" err="1"/>
                <a:t>Logística</a:t>
              </a:r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358749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009490"/>
                  </a:solidFill>
                  <a:latin typeface="HK Grotesk Medium"/>
                </a:rPr>
                <a:t>(</a:t>
              </a:r>
              <a:r>
                <a:rPr lang="en-US" sz="1800" dirty="0" err="1">
                  <a:solidFill>
                    <a:srgbClr val="009490"/>
                  </a:solidFill>
                  <a:latin typeface="HK Grotesk Medium"/>
                </a:rPr>
                <a:t>Modelo</a:t>
              </a:r>
              <a:r>
                <a:rPr lang="en-US" sz="1800" dirty="0">
                  <a:solidFill>
                    <a:srgbClr val="009490"/>
                  </a:solidFill>
                  <a:latin typeface="HK Grotesk Medium"/>
                </a:rPr>
                <a:t> con </a:t>
              </a:r>
              <a:r>
                <a:rPr lang="en-US" sz="1800" dirty="0" err="1">
                  <a:solidFill>
                    <a:srgbClr val="009490"/>
                  </a:solidFill>
                  <a:latin typeface="HK Grotesk Medium"/>
                </a:rPr>
                <a:t>Dataframe</a:t>
              </a:r>
              <a:r>
                <a:rPr lang="en-US" sz="18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009490"/>
                  </a:solidFill>
                  <a:latin typeface="HK Grotesk Medium"/>
                </a:rPr>
                <a:t>reducido</a:t>
              </a:r>
              <a:r>
                <a:rPr lang="en-US" sz="1800" dirty="0">
                  <a:solidFill>
                    <a:srgbClr val="009490"/>
                  </a:solidFill>
                  <a:latin typeface="HK Grotesk Medium"/>
                </a:rPr>
                <a:t> (80% - 20%)</a:t>
              </a:r>
            </a:p>
          </p:txBody>
        </p:sp>
      </p:grpSp>
      <p:sp>
        <p:nvSpPr>
          <p:cNvPr id="21" name="Freeform 18">
            <a:extLst>
              <a:ext uri="{FF2B5EF4-FFF2-40B4-BE49-F238E27FC236}">
                <a16:creationId xmlns:a16="http://schemas.microsoft.com/office/drawing/2014/main" id="{8F84F026-6952-B1EB-AA9C-AC6A7427BA9C}"/>
              </a:ext>
            </a:extLst>
          </p:cNvPr>
          <p:cNvSpPr/>
          <p:nvPr/>
        </p:nvSpPr>
        <p:spPr>
          <a:xfrm>
            <a:off x="15327602" y="816568"/>
            <a:ext cx="1729795" cy="1251875"/>
          </a:xfrm>
          <a:custGeom>
            <a:avLst/>
            <a:gdLst/>
            <a:ahLst/>
            <a:cxnLst/>
            <a:rect l="l" t="t" r="r" b="b"/>
            <a:pathLst>
              <a:path w="1097389" h="885892">
                <a:moveTo>
                  <a:pt x="0" y="0"/>
                </a:moveTo>
                <a:lnTo>
                  <a:pt x="1097389" y="0"/>
                </a:lnTo>
                <a:lnTo>
                  <a:pt x="1097389" y="885893"/>
                </a:lnTo>
                <a:lnTo>
                  <a:pt x="0" y="88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441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021556"/>
            <a:ext cx="10902893" cy="1600400"/>
            <a:chOff x="0" y="-9525"/>
            <a:chExt cx="14537191" cy="21338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537191" cy="147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err="1">
                  <a:solidFill>
                    <a:srgbClr val="009490"/>
                  </a:solidFill>
                  <a:latin typeface="HK Grotesk Bold"/>
                </a:rPr>
                <a:t>Modelización</a:t>
              </a:r>
              <a:r>
                <a:rPr lang="en-US" sz="7200" dirty="0">
                  <a:solidFill>
                    <a:srgbClr val="009490"/>
                  </a:solidFill>
                  <a:latin typeface="HK Grotesk Bold"/>
                </a:rPr>
                <a:t> </a:t>
              </a:r>
              <a:r>
                <a:rPr lang="en-US" sz="7200" dirty="0" err="1">
                  <a:solidFill>
                    <a:srgbClr val="009490"/>
                  </a:solidFill>
                  <a:latin typeface="HK Grotesk Bold"/>
                </a:rPr>
                <a:t>alternativa</a:t>
              </a:r>
              <a:r>
                <a:rPr lang="en-US" sz="7200" dirty="0">
                  <a:solidFill>
                    <a:srgbClr val="009490"/>
                  </a:solidFill>
                  <a:latin typeface="HK Grotesk Bold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9133"/>
              <a:ext cx="14537191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Python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600" y="3238500"/>
            <a:ext cx="5165774" cy="6137608"/>
            <a:chOff x="0" y="-304800"/>
            <a:chExt cx="6253038" cy="8183474"/>
          </a:xfrm>
        </p:grpSpPr>
        <p:sp>
          <p:nvSpPr>
            <p:cNvPr id="7" name="TextBox 7"/>
            <p:cNvSpPr txBox="1"/>
            <p:nvPr/>
          </p:nvSpPr>
          <p:spPr>
            <a:xfrm>
              <a:off x="0" y="2133599"/>
              <a:ext cx="6253038" cy="5745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s-ES" sz="2000" dirty="0">
                  <a:solidFill>
                    <a:srgbClr val="000000"/>
                  </a:solidFill>
                  <a:latin typeface="HK Grotesk Medium"/>
                </a:rPr>
                <a:t>Crea muestras sintéticas de la clase minoritaria para equilibrar el conjunto de datos.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Accuracy: 54,74%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Predicción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Rechazos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(1856)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Aceptaciones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(1637)</a:t>
              </a:r>
            </a:p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Coeficientes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 </a:t>
              </a:r>
            </a:p>
            <a:p>
              <a:pPr marL="800100" lvl="1" indent="-342900">
                <a:lnSpc>
                  <a:spcPct val="15000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average_balance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(-0,057)</a:t>
              </a:r>
            </a:p>
            <a:p>
              <a:pPr marL="800100" lvl="1" indent="-342900">
                <a:lnSpc>
                  <a:spcPct val="15000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encoded_income_level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(0,076)</a:t>
              </a:r>
            </a:p>
            <a:p>
              <a:pPr marL="800100" lvl="1" indent="-342900">
                <a:lnSpc>
                  <a:spcPct val="15000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encoded_credit_rating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(0,030)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04800"/>
              <a:ext cx="6011162" cy="1192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4000" dirty="0">
                  <a:solidFill>
                    <a:srgbClr val="009490"/>
                  </a:solidFill>
                  <a:latin typeface="HK Grotesk Bold"/>
                </a:rPr>
                <a:t>SMOTE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6000"/>
              <a:ext cx="6011162" cy="760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s-ES" sz="2000" dirty="0" err="1">
                  <a:solidFill>
                    <a:srgbClr val="009490"/>
                  </a:solidFill>
                  <a:latin typeface="HK Grotesk Medium"/>
                </a:rPr>
                <a:t>Synthetic</a:t>
              </a:r>
              <a:r>
                <a:rPr lang="es-ES" sz="20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s-ES" sz="2000" dirty="0" err="1">
                  <a:solidFill>
                    <a:srgbClr val="009490"/>
                  </a:solidFill>
                  <a:latin typeface="HK Grotesk Medium"/>
                </a:rPr>
                <a:t>Minority</a:t>
              </a:r>
              <a:r>
                <a:rPr lang="es-ES" sz="20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s-ES" sz="2000" dirty="0" err="1">
                  <a:solidFill>
                    <a:srgbClr val="009490"/>
                  </a:solidFill>
                  <a:latin typeface="HK Grotesk Medium"/>
                </a:rPr>
                <a:t>Over-sampling</a:t>
              </a:r>
              <a:r>
                <a:rPr lang="es-ES" sz="20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s-ES" sz="2000" dirty="0" err="1">
                  <a:solidFill>
                    <a:srgbClr val="009490"/>
                  </a:solidFill>
                  <a:latin typeface="HK Grotesk Medium"/>
                </a:rPr>
                <a:t>Technique</a:t>
              </a:r>
              <a:endParaRPr lang="en-US" sz="2000" dirty="0">
                <a:solidFill>
                  <a:srgbClr val="009490"/>
                </a:solidFill>
                <a:latin typeface="HK Grotesk Mediu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87200" y="3238500"/>
            <a:ext cx="5334000" cy="6629399"/>
            <a:chOff x="0" y="0"/>
            <a:chExt cx="1885927" cy="1999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5927" cy="1999167"/>
            </a:xfrm>
            <a:custGeom>
              <a:avLst/>
              <a:gdLst/>
              <a:ahLst/>
              <a:cxnLst/>
              <a:rect l="l" t="t" r="r" b="b"/>
              <a:pathLst>
                <a:path w="1885927" h="1999167">
                  <a:moveTo>
                    <a:pt x="0" y="0"/>
                  </a:moveTo>
                  <a:lnTo>
                    <a:pt x="1885927" y="0"/>
                  </a:lnTo>
                  <a:lnTo>
                    <a:pt x="1885927" y="1999167"/>
                  </a:lnTo>
                  <a:lnTo>
                    <a:pt x="0" y="1999167"/>
                  </a:lnTo>
                  <a:close/>
                </a:path>
              </a:pathLst>
            </a:custGeom>
            <a:solidFill>
              <a:srgbClr val="EFF4F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268200" y="3390900"/>
            <a:ext cx="4724394" cy="4681005"/>
            <a:chOff x="0" y="-533408"/>
            <a:chExt cx="6011162" cy="62413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01792"/>
              <a:ext cx="6011162" cy="400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Recolección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más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datos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Ajuste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 de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hiperparámetros</a:t>
              </a:r>
              <a:endParaRPr lang="en-US" sz="22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Ingeniería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características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(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crear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nuevas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características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).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33408"/>
              <a:ext cx="6011162" cy="263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 err="1">
                  <a:solidFill>
                    <a:srgbClr val="009490"/>
                  </a:solidFill>
                  <a:latin typeface="HK Grotesk Bold"/>
                </a:rPr>
                <a:t>Alternativas</a:t>
              </a:r>
              <a:r>
                <a:rPr lang="en-US" sz="6400" dirty="0">
                  <a:solidFill>
                    <a:srgbClr val="009490"/>
                  </a:solidFill>
                  <a:latin typeface="HK Grotesk Bold"/>
                </a:rPr>
                <a:t>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1367"/>
              <a:ext cx="601116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Mismo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modelo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06897"/>
              <a:ext cx="6011162" cy="39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endParaRPr lang="en-US" sz="2000" dirty="0">
                <a:solidFill>
                  <a:srgbClr val="009490"/>
                </a:solidFill>
                <a:latin typeface="HK Grotesk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29400" y="3238500"/>
            <a:ext cx="4784774" cy="7191181"/>
            <a:chOff x="0" y="-304800"/>
            <a:chExt cx="6011162" cy="95882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422400"/>
              <a:ext cx="6011162" cy="7861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Resuelve</a:t>
              </a:r>
              <a:r>
                <a:rPr lang="en-US" sz="2000" dirty="0">
                  <a:solidFill>
                    <a:srgbClr val="FF0000"/>
                  </a:solidFill>
                  <a:latin typeface="HK Grotesk Medium"/>
                </a:rPr>
                <a:t> </a:t>
              </a:r>
              <a:r>
                <a:rPr lang="en-US" sz="2000" dirty="0">
                  <a:solidFill>
                    <a:srgbClr val="009490"/>
                  </a:solidFill>
                  <a:latin typeface="HK Grotesk Medium"/>
                </a:rPr>
                <a:t>data imbalance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.</a:t>
              </a:r>
            </a:p>
            <a:p>
              <a:pPr marL="342900" indent="-342900">
                <a:lnSpc>
                  <a:spcPts val="3250"/>
                </a:lnSpc>
                <a:buFontTx/>
                <a:buChar char="-"/>
              </a:pPr>
              <a:r>
                <a:rPr lang="es-ES" sz="2000" dirty="0">
                  <a:solidFill>
                    <a:srgbClr val="000000"/>
                  </a:solidFill>
                  <a:latin typeface="HK Grotesk Medium"/>
                </a:rPr>
                <a:t>No ganamos precisión considerando otras variables (53,82%) </a:t>
              </a:r>
              <a:r>
                <a:rPr lang="es-E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 </a:t>
              </a:r>
              <a:r>
                <a:rPr lang="es-ES" sz="2000" dirty="0">
                  <a:solidFill>
                    <a:srgbClr val="009490"/>
                  </a:solidFill>
                  <a:latin typeface="HK Grotesk Medium"/>
                  <a:sym typeface="Wingdings" panose="05000000000000000000" pitchFamily="2" charset="2"/>
                </a:rPr>
                <a:t>rendimiento  subóptimo.</a:t>
              </a:r>
              <a:endParaRPr lang="en-US" sz="20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  <a:p>
              <a:pPr marL="342900" indent="-342900">
                <a:lnSpc>
                  <a:spcPts val="3250"/>
                </a:lnSpc>
                <a:buFontTx/>
                <a:buChar char="-"/>
              </a:pP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Matriz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confusión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:</a:t>
              </a:r>
            </a:p>
            <a:p>
              <a:pPr marL="800100" lvl="1" indent="-342900">
                <a:lnSpc>
                  <a:spcPts val="3250"/>
                </a:lnSpc>
                <a:buFontTx/>
                <a:buChar char="-"/>
              </a:pPr>
              <a:r>
                <a:rPr lang="es-ES" sz="2000" dirty="0">
                  <a:solidFill>
                    <a:srgbClr val="000000"/>
                  </a:solidFill>
                  <a:latin typeface="HK Grotesk Medium"/>
                </a:rPr>
                <a:t>Tasa de falsos positivos: elevada</a:t>
              </a:r>
            </a:p>
            <a:p>
              <a:pPr marL="800100" lvl="1" indent="-342900">
                <a:lnSpc>
                  <a:spcPts val="3250"/>
                </a:lnSpc>
                <a:buFontTx/>
                <a:buChar char="-"/>
              </a:pPr>
              <a:r>
                <a:rPr lang="es-ES" sz="2000" dirty="0">
                  <a:solidFill>
                    <a:srgbClr val="000000"/>
                  </a:solidFill>
                  <a:latin typeface="HK Grotesk Medium"/>
                </a:rPr>
                <a:t>Tasa de verdaderos positivos: moderada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.</a:t>
              </a:r>
            </a:p>
            <a:p>
              <a:pPr marL="342900" indent="-342900">
                <a:lnSpc>
                  <a:spcPts val="3250"/>
                </a:lnSpc>
                <a:buFontTx/>
                <a:buChar char="-"/>
              </a:pP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Curva ROC (0,57) no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muy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HK Grotesk Medium"/>
                </a:rPr>
                <a:t>alejada</a:t>
              </a:r>
              <a:r>
                <a:rPr lang="en-US" sz="2000" dirty="0">
                  <a:solidFill>
                    <a:srgbClr val="000000"/>
                  </a:solidFill>
                  <a:latin typeface="HK Grotesk Medium"/>
                </a:rPr>
                <a:t> de la diagonal </a:t>
              </a:r>
              <a:r>
                <a:rPr lang="es-E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 difícil distinguir entre aceptación/rechazo (</a:t>
              </a:r>
              <a:r>
                <a:rPr lang="es-ES" sz="2000" dirty="0">
                  <a:solidFill>
                    <a:srgbClr val="009490"/>
                  </a:solidFill>
                  <a:latin typeface="HK Grotesk Medium"/>
                  <a:sym typeface="Wingdings" panose="05000000000000000000" pitchFamily="2" charset="2"/>
                </a:rPr>
                <a:t>equivalente a clasificador aleatorio</a:t>
              </a:r>
              <a:r>
                <a:rPr lang="es-ES" sz="20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marL="342900" indent="-342900">
                <a:lnSpc>
                  <a:spcPts val="3250"/>
                </a:lnSpc>
                <a:buFontTx/>
                <a:buChar char="-"/>
              </a:pP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  <a:p>
              <a:pPr algn="l">
                <a:lnSpc>
                  <a:spcPts val="3250"/>
                </a:lnSpc>
              </a:pPr>
              <a:endParaRPr lang="en-US" sz="2000" dirty="0">
                <a:solidFill>
                  <a:srgbClr val="000000"/>
                </a:solidFill>
                <a:latin typeface="HK Grotesk Medium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04800"/>
              <a:ext cx="6011162" cy="119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7680"/>
                </a:lnSpc>
                <a:defRPr sz="4000">
                  <a:solidFill>
                    <a:srgbClr val="009490"/>
                  </a:solidFill>
                  <a:latin typeface="HK Grotesk Bold"/>
                </a:defRPr>
              </a:lvl1pPr>
            </a:lstStyle>
            <a:p>
              <a:r>
                <a:rPr lang="en-US" dirty="0" err="1"/>
                <a:t>Observaciones</a:t>
              </a:r>
              <a:r>
                <a:rPr lang="en-US" dirty="0"/>
                <a:t>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16000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endParaRPr lang="en-US" sz="1800" dirty="0">
                <a:solidFill>
                  <a:srgbClr val="009490"/>
                </a:solidFill>
                <a:latin typeface="HK Grotesk Medium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4A3DCC60-331F-8B15-150F-74EEE9E736F8}"/>
              </a:ext>
            </a:extLst>
          </p:cNvPr>
          <p:cNvGrpSpPr/>
          <p:nvPr/>
        </p:nvGrpSpPr>
        <p:grpSpPr>
          <a:xfrm>
            <a:off x="12268200" y="7334901"/>
            <a:ext cx="4724394" cy="2680428"/>
            <a:chOff x="0" y="841367"/>
            <a:chExt cx="6011162" cy="3573904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769A7B4A-FD98-3FB6-DC8D-C74C030B3BA6}"/>
                </a:ext>
              </a:extLst>
            </p:cNvPr>
            <p:cNvSpPr txBox="1"/>
            <p:nvPr/>
          </p:nvSpPr>
          <p:spPr>
            <a:xfrm>
              <a:off x="0" y="1701792"/>
              <a:ext cx="6011162" cy="271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Random Forest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  <a:sym typeface="Wingdings" panose="05000000000000000000" pitchFamily="2" charset="2"/>
                </a:rPr>
                <a:t>Gradient Boosting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Neutral Network Accuracy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rgbClr val="000000"/>
                </a:solidFill>
                <a:latin typeface="HK Grotesk Medium"/>
                <a:sym typeface="Wingdings" panose="05000000000000000000" pitchFamily="2" charset="2"/>
              </a:endParaRP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91A1BDB-EE53-938E-8AEB-0710752010EC}"/>
                </a:ext>
              </a:extLst>
            </p:cNvPr>
            <p:cNvSpPr txBox="1"/>
            <p:nvPr/>
          </p:nvSpPr>
          <p:spPr>
            <a:xfrm>
              <a:off x="0" y="841367"/>
              <a:ext cx="601116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Otros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 </a:t>
              </a:r>
              <a:r>
                <a:rPr lang="en-US" sz="3200" dirty="0" err="1">
                  <a:solidFill>
                    <a:srgbClr val="009490"/>
                  </a:solidFill>
                  <a:latin typeface="HK Grotesk Medium"/>
                </a:rPr>
                <a:t>modelos</a:t>
              </a:r>
              <a:r>
                <a:rPr lang="en-US" sz="3200" dirty="0">
                  <a:solidFill>
                    <a:srgbClr val="009490"/>
                  </a:solidFill>
                  <a:latin typeface="HK Grotesk Medium"/>
                </a:rPr>
                <a:t>: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078121BE-2D31-C200-F960-FD86920488E0}"/>
                </a:ext>
              </a:extLst>
            </p:cNvPr>
            <p:cNvSpPr txBox="1"/>
            <p:nvPr/>
          </p:nvSpPr>
          <p:spPr>
            <a:xfrm>
              <a:off x="0" y="1306897"/>
              <a:ext cx="6011162" cy="39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endParaRPr lang="en-US" sz="2000" dirty="0">
                <a:solidFill>
                  <a:srgbClr val="009490"/>
                </a:solidFill>
                <a:latin typeface="HK Grotesk Medium"/>
              </a:endParaRPr>
            </a:p>
          </p:txBody>
        </p:sp>
      </p:grpSp>
      <p:sp>
        <p:nvSpPr>
          <p:cNvPr id="26" name="Freeform 6">
            <a:extLst>
              <a:ext uri="{FF2B5EF4-FFF2-40B4-BE49-F238E27FC236}">
                <a16:creationId xmlns:a16="http://schemas.microsoft.com/office/drawing/2014/main" id="{F63AC424-26B0-B7EA-3763-E7BE4174F02A}"/>
              </a:ext>
            </a:extLst>
          </p:cNvPr>
          <p:cNvSpPr/>
          <p:nvPr/>
        </p:nvSpPr>
        <p:spPr>
          <a:xfrm>
            <a:off x="14706600" y="8019944"/>
            <a:ext cx="381000" cy="400156"/>
          </a:xfrm>
          <a:custGeom>
            <a:avLst/>
            <a:gdLst/>
            <a:ahLst/>
            <a:cxnLst/>
            <a:rect l="l" t="t" r="r" b="b"/>
            <a:pathLst>
              <a:path w="932550" h="890161">
                <a:moveTo>
                  <a:pt x="0" y="0"/>
                </a:moveTo>
                <a:lnTo>
                  <a:pt x="932550" y="0"/>
                </a:lnTo>
                <a:lnTo>
                  <a:pt x="932550" y="890161"/>
                </a:lnTo>
                <a:lnTo>
                  <a:pt x="0" y="89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7AA484F1-6EB2-2312-1172-3878930F4888}"/>
              </a:ext>
            </a:extLst>
          </p:cNvPr>
          <p:cNvSpPr/>
          <p:nvPr/>
        </p:nvSpPr>
        <p:spPr>
          <a:xfrm>
            <a:off x="15163800" y="8553344"/>
            <a:ext cx="381000" cy="400156"/>
          </a:xfrm>
          <a:custGeom>
            <a:avLst/>
            <a:gdLst/>
            <a:ahLst/>
            <a:cxnLst/>
            <a:rect l="l" t="t" r="r" b="b"/>
            <a:pathLst>
              <a:path w="932550" h="890161">
                <a:moveTo>
                  <a:pt x="0" y="0"/>
                </a:moveTo>
                <a:lnTo>
                  <a:pt x="932550" y="0"/>
                </a:lnTo>
                <a:lnTo>
                  <a:pt x="932550" y="890161"/>
                </a:lnTo>
                <a:lnTo>
                  <a:pt x="0" y="89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AFD334D-0C71-1578-7FD7-F22874B4BC7C}"/>
              </a:ext>
            </a:extLst>
          </p:cNvPr>
          <p:cNvSpPr/>
          <p:nvPr/>
        </p:nvSpPr>
        <p:spPr>
          <a:xfrm>
            <a:off x="16002000" y="9086744"/>
            <a:ext cx="381000" cy="400156"/>
          </a:xfrm>
          <a:custGeom>
            <a:avLst/>
            <a:gdLst/>
            <a:ahLst/>
            <a:cxnLst/>
            <a:rect l="l" t="t" r="r" b="b"/>
            <a:pathLst>
              <a:path w="932550" h="890161">
                <a:moveTo>
                  <a:pt x="0" y="0"/>
                </a:moveTo>
                <a:lnTo>
                  <a:pt x="932550" y="0"/>
                </a:lnTo>
                <a:lnTo>
                  <a:pt x="932550" y="890161"/>
                </a:lnTo>
                <a:lnTo>
                  <a:pt x="0" y="89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EECF75BB-CD84-2AB8-0E05-7E01C51EBD1E}"/>
              </a:ext>
            </a:extLst>
          </p:cNvPr>
          <p:cNvSpPr/>
          <p:nvPr/>
        </p:nvSpPr>
        <p:spPr>
          <a:xfrm>
            <a:off x="10194159" y="3238500"/>
            <a:ext cx="971019" cy="832846"/>
          </a:xfrm>
          <a:custGeom>
            <a:avLst/>
            <a:gdLst/>
            <a:ahLst/>
            <a:cxnLst/>
            <a:rect l="l" t="t" r="r" b="b"/>
            <a:pathLst>
              <a:path w="1116791" h="1110699">
                <a:moveTo>
                  <a:pt x="0" y="0"/>
                </a:moveTo>
                <a:lnTo>
                  <a:pt x="1116791" y="0"/>
                </a:lnTo>
                <a:lnTo>
                  <a:pt x="1116791" y="1110700"/>
                </a:lnTo>
                <a:lnTo>
                  <a:pt x="0" y="111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Tick ??elemento De Señal. Icono De Marca De Verificación ...">
            <a:extLst>
              <a:ext uri="{FF2B5EF4-FFF2-40B4-BE49-F238E27FC236}">
                <a16:creationId xmlns:a16="http://schemas.microsoft.com/office/drawing/2014/main" id="{F696D056-95AF-49B9-992E-2A634EB1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2" y="3128546"/>
            <a:ext cx="1493710" cy="108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8">
            <a:extLst>
              <a:ext uri="{FF2B5EF4-FFF2-40B4-BE49-F238E27FC236}">
                <a16:creationId xmlns:a16="http://schemas.microsoft.com/office/drawing/2014/main" id="{7D8643C9-6BFB-DE3E-45CB-D0CDB4B321E1}"/>
              </a:ext>
            </a:extLst>
          </p:cNvPr>
          <p:cNvSpPr/>
          <p:nvPr/>
        </p:nvSpPr>
        <p:spPr>
          <a:xfrm>
            <a:off x="15327602" y="816568"/>
            <a:ext cx="1729795" cy="1251875"/>
          </a:xfrm>
          <a:custGeom>
            <a:avLst/>
            <a:gdLst/>
            <a:ahLst/>
            <a:cxnLst/>
            <a:rect l="l" t="t" r="r" b="b"/>
            <a:pathLst>
              <a:path w="1097389" h="885892">
                <a:moveTo>
                  <a:pt x="0" y="0"/>
                </a:moveTo>
                <a:lnTo>
                  <a:pt x="1097389" y="0"/>
                </a:lnTo>
                <a:lnTo>
                  <a:pt x="1097389" y="885893"/>
                </a:lnTo>
                <a:lnTo>
                  <a:pt x="0" y="885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212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342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13144500" cy="1600400"/>
            <a:chOff x="0" y="-9525"/>
            <a:chExt cx="17526000" cy="21338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7526000" cy="14718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err="1">
                  <a:solidFill>
                    <a:srgbClr val="FFFFFF"/>
                  </a:solidFill>
                  <a:latin typeface="HK Grotesk Bold"/>
                </a:rPr>
                <a:t>Modelización</a:t>
              </a:r>
              <a:r>
                <a:rPr lang="en-US" sz="7200" dirty="0">
                  <a:solidFill>
                    <a:srgbClr val="FFFFFF"/>
                  </a:solidFill>
                  <a:latin typeface="HK Grotesk Bold"/>
                </a:rPr>
                <a:t> </a:t>
              </a:r>
              <a:r>
                <a:rPr lang="en-US" sz="7200" dirty="0" err="1">
                  <a:solidFill>
                    <a:srgbClr val="FFFFFF"/>
                  </a:solidFill>
                  <a:latin typeface="HK Grotesk Bold"/>
                </a:rPr>
                <a:t>alternativa</a:t>
              </a:r>
              <a:endParaRPr lang="en-US" sz="72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19132"/>
              <a:ext cx="14031129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HK Grotesk Light"/>
                </a:rPr>
                <a:t>Python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07647" y="3099703"/>
            <a:ext cx="4150153" cy="6390040"/>
            <a:chOff x="118626" y="0"/>
            <a:chExt cx="6236040" cy="8156460"/>
          </a:xfrm>
        </p:grpSpPr>
        <p:sp>
          <p:nvSpPr>
            <p:cNvPr id="9" name="TextBox 9"/>
            <p:cNvSpPr txBox="1"/>
            <p:nvPr/>
          </p:nvSpPr>
          <p:spPr>
            <a:xfrm>
              <a:off x="118628" y="6013020"/>
              <a:ext cx="6236038" cy="2143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Buen rendimiento para predecir la clase mayoritaria (0), pero no para la clase minoritaria (1)</a:t>
              </a:r>
              <a:endParaRPr lang="en-US" sz="24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8628" y="0"/>
              <a:ext cx="6011162" cy="2519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>
                  <a:solidFill>
                    <a:srgbClr val="6CE5E8"/>
                  </a:solidFill>
                  <a:latin typeface="HK Grotesk Bold"/>
                </a:rPr>
                <a:t>Random Forest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8626" y="2608771"/>
              <a:ext cx="6236040" cy="3186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sz="2200" dirty="0" err="1">
                  <a:solidFill>
                    <a:srgbClr val="6CE5E8"/>
                  </a:solidFill>
                  <a:latin typeface="HK Grotesk Medium"/>
                </a:rPr>
                <a:t>Mejor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 accuracy 94,82% 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Baja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sensibilidad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en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casos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positivos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(0,55%)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Curva ROC (0,67):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aumenta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desempeño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(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pero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moderado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).</a:t>
              </a:r>
              <a:endParaRPr lang="en-US" sz="23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91200" y="3099704"/>
            <a:ext cx="5255051" cy="6234796"/>
            <a:chOff x="-1" y="0"/>
            <a:chExt cx="6121956" cy="795830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895218"/>
              <a:ext cx="6011162" cy="106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No presenta mejoras respecto a SMOTE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" y="0"/>
              <a:ext cx="6121956" cy="2519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>
                  <a:solidFill>
                    <a:srgbClr val="6CE5E8"/>
                  </a:solidFill>
                  <a:latin typeface="HK Grotesk Bold"/>
                </a:rPr>
                <a:t>Gradient Boosting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706035"/>
              <a:ext cx="5503757" cy="44833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sz="2200" dirty="0">
                  <a:solidFill>
                    <a:srgbClr val="6CE5E8"/>
                  </a:solidFill>
                  <a:latin typeface="HK Grotesk Medium"/>
                </a:rPr>
                <a:t>Accuracy 94,79% 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s-ES" sz="2200" dirty="0">
                  <a:solidFill>
                    <a:srgbClr val="6CE5E8"/>
                  </a:solidFill>
                  <a:latin typeface="HK Grotesk Medium"/>
                </a:rPr>
                <a:t>Desbalance de Clases: alto rendimiento en casos negativos y bajo en casos positivos</a:t>
              </a:r>
              <a:endParaRPr lang="en-US" sz="22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Curva ROC (0,5):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desempeño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equivalente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a un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clasificador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2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aleatorio</a:t>
              </a:r>
              <a:r>
                <a:rPr lang="en-US" sz="22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.</a:t>
              </a:r>
              <a:endParaRPr lang="en-US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53800" y="3099704"/>
            <a:ext cx="6227806" cy="6576445"/>
            <a:chOff x="-2" y="0"/>
            <a:chExt cx="6368133" cy="77173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243357"/>
              <a:ext cx="6011161" cy="147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No presenta mejoras respecto a SMOTE e incluso es peor que </a:t>
              </a:r>
              <a:r>
                <a:rPr lang="es-ES" sz="2400" dirty="0" err="1">
                  <a:solidFill>
                    <a:srgbClr val="FFFFFF"/>
                  </a:solidFill>
                  <a:latin typeface="HK Grotesk Medium"/>
                </a:rPr>
                <a:t>Gradient</a:t>
              </a:r>
              <a:r>
                <a:rPr lang="es-ES" sz="24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s-ES" sz="2400" dirty="0" err="1">
                  <a:solidFill>
                    <a:srgbClr val="FFFFFF"/>
                  </a:solidFill>
                  <a:latin typeface="HK Grotesk Medium"/>
                </a:rPr>
                <a:t>Boosting</a:t>
              </a:r>
              <a:r>
                <a:rPr lang="en-US" sz="2400" dirty="0">
                  <a:solidFill>
                    <a:srgbClr val="FFFFFF"/>
                  </a:solidFill>
                  <a:latin typeface="HK Grotesk Medium"/>
                </a:rPr>
                <a:t>. </a:t>
              </a:r>
            </a:p>
            <a:p>
              <a:pPr algn="l">
                <a:lnSpc>
                  <a:spcPts val="3250"/>
                </a:lnSpc>
              </a:pPr>
              <a:endParaRPr lang="en-US" sz="24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2" y="0"/>
              <a:ext cx="6368128" cy="2316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dirty="0">
                  <a:solidFill>
                    <a:srgbClr val="6CE5E8"/>
                  </a:solidFill>
                  <a:latin typeface="HK Grotesk Bold"/>
                </a:rPr>
                <a:t>Neutral Network Accuracy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2527668"/>
              <a:ext cx="6368132" cy="3196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n-US" sz="2400" dirty="0">
                  <a:solidFill>
                    <a:srgbClr val="6CE5E8"/>
                  </a:solidFill>
                  <a:latin typeface="HK Grotesk Medium"/>
                </a:rPr>
                <a:t>Accuracy 94,10% </a:t>
              </a:r>
            </a:p>
            <a:p>
              <a:pPr marL="285750" indent="-285750" algn="l">
                <a:lnSpc>
                  <a:spcPct val="150000"/>
                </a:lnSpc>
                <a:buFontTx/>
                <a:buChar char="-"/>
              </a:pPr>
              <a:r>
                <a:rPr lang="es-ES" sz="2400" dirty="0">
                  <a:solidFill>
                    <a:srgbClr val="6CE5E8"/>
                  </a:solidFill>
                  <a:latin typeface="HK Grotesk Medium"/>
                </a:rPr>
                <a:t>Desbalance de Clases: alto rendimiento en casos negativos y bajo </a:t>
              </a:r>
              <a:r>
                <a:rPr lang="es-ES" sz="2400" dirty="0" err="1">
                  <a:solidFill>
                    <a:srgbClr val="6CE5E8"/>
                  </a:solidFill>
                  <a:latin typeface="HK Grotesk Medium"/>
                </a:rPr>
                <a:t>encasos</a:t>
              </a:r>
              <a:r>
                <a:rPr lang="es-ES" sz="2400" dirty="0">
                  <a:solidFill>
                    <a:srgbClr val="6CE5E8"/>
                  </a:solidFill>
                  <a:latin typeface="HK Grotesk Medium"/>
                </a:rPr>
                <a:t> positivos</a:t>
              </a:r>
              <a:endParaRPr lang="en-US" sz="2400" dirty="0">
                <a:solidFill>
                  <a:srgbClr val="6CE5E8"/>
                </a:solidFill>
                <a:latin typeface="HK Grotesk Medium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Curva ROC (0,5):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desempeño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equivalente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a un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clasificador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aleatorio</a:t>
              </a:r>
              <a:r>
                <a:rPr lang="en-US" sz="2400" dirty="0">
                  <a:solidFill>
                    <a:srgbClr val="6CE5E8"/>
                  </a:solidFill>
                  <a:latin typeface="HK Grotesk Medium"/>
                  <a:sym typeface="Wingdings" panose="05000000000000000000" pitchFamily="2" charset="2"/>
                </a:rPr>
                <a:t>.</a:t>
              </a:r>
              <a:endParaRPr lang="en-US" sz="24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rot="-5400000">
            <a:off x="2405530" y="6180573"/>
            <a:ext cx="585693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5400000">
            <a:off x="7663331" y="6180573"/>
            <a:ext cx="585693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59759A63-6A9C-A776-067A-53EF5C324AC9}"/>
              </a:ext>
            </a:extLst>
          </p:cNvPr>
          <p:cNvSpPr/>
          <p:nvPr/>
        </p:nvSpPr>
        <p:spPr>
          <a:xfrm>
            <a:off x="15544800" y="615025"/>
            <a:ext cx="1729795" cy="1251875"/>
          </a:xfrm>
          <a:custGeom>
            <a:avLst/>
            <a:gdLst/>
            <a:ahLst/>
            <a:cxnLst/>
            <a:rect l="l" t="t" r="r" b="b"/>
            <a:pathLst>
              <a:path w="1097389" h="885892">
                <a:moveTo>
                  <a:pt x="0" y="0"/>
                </a:moveTo>
                <a:lnTo>
                  <a:pt x="1097389" y="0"/>
                </a:lnTo>
                <a:lnTo>
                  <a:pt x="1097389" y="885893"/>
                </a:lnTo>
                <a:lnTo>
                  <a:pt x="0" y="885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7423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47020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299971" y="571500"/>
            <a:ext cx="9518597" cy="1831174"/>
            <a:chOff x="0" y="-38100"/>
            <a:chExt cx="12691462" cy="2441566"/>
          </a:xfrm>
        </p:grpSpPr>
        <p:sp>
          <p:nvSpPr>
            <p:cNvPr id="4" name="Freeform 4"/>
            <p:cNvSpPr/>
            <p:nvPr/>
          </p:nvSpPr>
          <p:spPr>
            <a:xfrm>
              <a:off x="0" y="70082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18364" y="-38100"/>
              <a:ext cx="8973098" cy="142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Análisis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del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problema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de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desbalance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de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datos</a:t>
              </a:r>
              <a:endParaRPr lang="en-US" sz="32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18364" y="1622995"/>
              <a:ext cx="8973098" cy="780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Evidencia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poblacional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sesgada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hacia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el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rechazo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del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crédito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en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la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muestra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de clients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empleada</a:t>
              </a: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99970" y="2933700"/>
            <a:ext cx="9518596" cy="1775237"/>
            <a:chOff x="0" y="-38100"/>
            <a:chExt cx="12691462" cy="2366983"/>
          </a:xfrm>
        </p:grpSpPr>
        <p:sp>
          <p:nvSpPr>
            <p:cNvPr id="9" name="Freeform 9"/>
            <p:cNvSpPr/>
            <p:nvPr/>
          </p:nvSpPr>
          <p:spPr>
            <a:xfrm>
              <a:off x="0" y="70082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718364" y="-38100"/>
              <a:ext cx="8973098" cy="142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Análisis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temporal de la decision </a:t>
              </a:r>
              <a:r>
                <a:rPr lang="en-US" sz="3200" dirty="0" err="1">
                  <a:solidFill>
                    <a:srgbClr val="6CE5E8"/>
                  </a:solidFill>
                  <a:latin typeface="HK Grotesk Bold"/>
                </a:rPr>
                <a:t>respecto</a:t>
              </a:r>
              <a:r>
                <a:rPr lang="en-US" sz="3200" dirty="0">
                  <a:solidFill>
                    <a:srgbClr val="6CE5E8"/>
                  </a:solidFill>
                  <a:latin typeface="HK Grotesk Bold"/>
                </a:rPr>
                <a:t> al balance medio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18364" y="1622995"/>
              <a:ext cx="8973098" cy="3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Se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observa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una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gran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estabilidad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hasta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el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cuarto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trimestre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5230354" y="7205977"/>
            <a:ext cx="33120000" cy="5976000"/>
          </a:xfrm>
          <a:custGeom>
            <a:avLst/>
            <a:gdLst/>
            <a:ahLst/>
            <a:cxnLst/>
            <a:rect l="l" t="t" r="r" b="b"/>
            <a:pathLst>
              <a:path w="32999238" h="5857972">
                <a:moveTo>
                  <a:pt x="0" y="0"/>
                </a:moveTo>
                <a:lnTo>
                  <a:pt x="32999239" y="0"/>
                </a:lnTo>
                <a:lnTo>
                  <a:pt x="32999239" y="5857972"/>
                </a:lnTo>
                <a:lnTo>
                  <a:pt x="0" y="585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60" b="197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99970" y="5219700"/>
            <a:ext cx="9518596" cy="1694101"/>
            <a:chOff x="0" y="0"/>
            <a:chExt cx="12691462" cy="2258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718364" y="258425"/>
              <a:ext cx="8973098" cy="140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2800" dirty="0" err="1">
                  <a:solidFill>
                    <a:srgbClr val="6CE5E8"/>
                  </a:solidFill>
                  <a:latin typeface="HK Grotesk Bold"/>
                </a:rPr>
                <a:t>Análisis</a:t>
              </a:r>
              <a:r>
                <a:rPr lang="en-US" sz="2800" dirty="0">
                  <a:solidFill>
                    <a:srgbClr val="6CE5E8"/>
                  </a:solidFill>
                  <a:latin typeface="HK Grotesk Bold"/>
                </a:rPr>
                <a:t> temporal del balance medio </a:t>
              </a:r>
              <a:r>
                <a:rPr lang="en-US" sz="2800" dirty="0" err="1">
                  <a:solidFill>
                    <a:srgbClr val="6CE5E8"/>
                  </a:solidFill>
                  <a:latin typeface="HK Grotesk Bold"/>
                </a:rPr>
                <a:t>segun</a:t>
              </a:r>
              <a:r>
                <a:rPr lang="en-US" sz="28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2800" dirty="0" err="1">
                  <a:solidFill>
                    <a:srgbClr val="6CE5E8"/>
                  </a:solidFill>
                  <a:latin typeface="HK Grotesk Bold"/>
                </a:rPr>
                <a:t>el</a:t>
              </a:r>
              <a:r>
                <a:rPr lang="en-US" sz="2800" dirty="0">
                  <a:solidFill>
                    <a:srgbClr val="6CE5E8"/>
                  </a:solidFill>
                  <a:latin typeface="HK Grotesk Bold"/>
                </a:rPr>
                <a:t> </a:t>
              </a:r>
              <a:r>
                <a:rPr lang="en-US" sz="2800" dirty="0" err="1">
                  <a:solidFill>
                    <a:srgbClr val="6CE5E8"/>
                  </a:solidFill>
                  <a:latin typeface="HK Grotesk Bold"/>
                </a:rPr>
                <a:t>tamaño</a:t>
              </a:r>
              <a:r>
                <a:rPr lang="en-US" sz="2800" dirty="0">
                  <a:solidFill>
                    <a:srgbClr val="6CE5E8"/>
                  </a:solidFill>
                  <a:latin typeface="HK Grotesk Bold"/>
                </a:rPr>
                <a:t> de casa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18364" y="1847998"/>
              <a:ext cx="8973098" cy="3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Se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observan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estabilidad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y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falta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de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datos</a:t>
              </a: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086100"/>
            <a:ext cx="5655364" cy="220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009490"/>
                </a:solidFill>
                <a:latin typeface="HK Grotesk Bold"/>
              </a:rPr>
              <a:t>Visualización</a:t>
            </a:r>
            <a:r>
              <a:rPr lang="en-US" sz="7200" dirty="0">
                <a:solidFill>
                  <a:srgbClr val="009490"/>
                </a:solidFill>
                <a:latin typeface="HK Grotesk Bold"/>
              </a:rPr>
              <a:t> de </a:t>
            </a:r>
            <a:r>
              <a:rPr lang="en-US" sz="7200" dirty="0" err="1">
                <a:solidFill>
                  <a:srgbClr val="009490"/>
                </a:solidFill>
                <a:latin typeface="HK Grotesk Bold"/>
              </a:rPr>
              <a:t>resultados</a:t>
            </a:r>
            <a:endParaRPr lang="en-US" sz="7200" dirty="0">
              <a:solidFill>
                <a:srgbClr val="009490"/>
              </a:solidFill>
              <a:latin typeface="HK Grotesk Bold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8684D7F-8DFB-449C-D750-0F1CEA48EF52}"/>
              </a:ext>
            </a:extLst>
          </p:cNvPr>
          <p:cNvSpPr txBox="1"/>
          <p:nvPr/>
        </p:nvSpPr>
        <p:spPr>
          <a:xfrm>
            <a:off x="2171859" y="6372199"/>
            <a:ext cx="3369046" cy="1011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4800" dirty="0">
                <a:solidFill>
                  <a:srgbClr val="009490"/>
                </a:solidFill>
                <a:latin typeface="HK Grotesk Bold"/>
              </a:rPr>
              <a:t>(Power BI)</a:t>
            </a:r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C2F402E7-C137-7937-8A30-F316616089A1}"/>
              </a:ext>
            </a:extLst>
          </p:cNvPr>
          <p:cNvGrpSpPr/>
          <p:nvPr/>
        </p:nvGrpSpPr>
        <p:grpSpPr>
          <a:xfrm>
            <a:off x="7321604" y="7734300"/>
            <a:ext cx="9518596" cy="2203328"/>
            <a:chOff x="0" y="0"/>
            <a:chExt cx="12691462" cy="293777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7783966-FF2C-7B5C-3259-1D28F167FE36}"/>
                </a:ext>
              </a:extLst>
            </p:cNvPr>
            <p:cNvSpPr/>
            <p:nvPr/>
          </p:nvSpPr>
          <p:spPr>
            <a:xfrm>
              <a:off x="0" y="0"/>
              <a:ext cx="2258801" cy="2258801"/>
            </a:xfrm>
            <a:custGeom>
              <a:avLst/>
              <a:gdLst/>
              <a:ahLst/>
              <a:cxnLst/>
              <a:rect l="l" t="t" r="r" b="b"/>
              <a:pathLst>
                <a:path w="2258801" h="2258801">
                  <a:moveTo>
                    <a:pt x="0" y="0"/>
                  </a:moveTo>
                  <a:lnTo>
                    <a:pt x="2258801" y="0"/>
                  </a:lnTo>
                  <a:lnTo>
                    <a:pt x="2258801" y="2258801"/>
                  </a:lnTo>
                  <a:lnTo>
                    <a:pt x="0" y="225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8771A0B0-D304-449B-E242-E4C57A00B443}"/>
                </a:ext>
              </a:extLst>
            </p:cNvPr>
            <p:cNvSpPr txBox="1"/>
            <p:nvPr/>
          </p:nvSpPr>
          <p:spPr>
            <a:xfrm>
              <a:off x="3718364" y="258425"/>
              <a:ext cx="8973098" cy="132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Relación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entre las </a:t>
              </a: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respuestas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y </a:t>
              </a:r>
              <a:r>
                <a:rPr lang="en-US" sz="3000" dirty="0" err="1">
                  <a:solidFill>
                    <a:srgbClr val="6CE5E8"/>
                  </a:solidFill>
                  <a:latin typeface="HK Grotesk Bold"/>
                </a:rPr>
                <a:t>otras</a:t>
              </a:r>
              <a:r>
                <a:rPr lang="en-US" sz="3000" dirty="0">
                  <a:solidFill>
                    <a:srgbClr val="6CE5E8"/>
                  </a:solidFill>
                  <a:latin typeface="HK Grotesk Bold"/>
                </a:rPr>
                <a:t> variables</a:t>
              </a: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3A9AD6C2-6576-93D6-43F9-6E025111AC89}"/>
                </a:ext>
              </a:extLst>
            </p:cNvPr>
            <p:cNvSpPr txBox="1"/>
            <p:nvPr/>
          </p:nvSpPr>
          <p:spPr>
            <a:xfrm>
              <a:off x="3718364" y="1764029"/>
              <a:ext cx="8973098" cy="1173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Analizaremos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la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rela´coin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entre la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respuesta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y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el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Seguro,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tipo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de mail o la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calificación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crediticia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.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Veremo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las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ofertas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aceptadas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por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categorías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de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saldo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 (A-D: mayor a </a:t>
              </a:r>
              <a:r>
                <a:rPr lang="en-US" sz="1800" dirty="0" err="1">
                  <a:solidFill>
                    <a:srgbClr val="FFFFFF"/>
                  </a:solidFill>
                  <a:latin typeface="HK Grotesk Medium"/>
                </a:rPr>
                <a:t>menor</a:t>
              </a:r>
              <a:r>
                <a:rPr lang="en-US" sz="18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</p:txBody>
        </p:sp>
      </p:grpSp>
      <p:sp>
        <p:nvSpPr>
          <p:cNvPr id="27" name="Freeform 17">
            <a:extLst>
              <a:ext uri="{FF2B5EF4-FFF2-40B4-BE49-F238E27FC236}">
                <a16:creationId xmlns:a16="http://schemas.microsoft.com/office/drawing/2014/main" id="{D078AA2F-A7DC-A6E0-70AA-6BA341C02448}"/>
              </a:ext>
            </a:extLst>
          </p:cNvPr>
          <p:cNvSpPr/>
          <p:nvPr/>
        </p:nvSpPr>
        <p:spPr>
          <a:xfrm>
            <a:off x="7596000" y="33015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15090" h="935501">
                <a:moveTo>
                  <a:pt x="0" y="0"/>
                </a:moveTo>
                <a:lnTo>
                  <a:pt x="915090" y="0"/>
                </a:lnTo>
                <a:lnTo>
                  <a:pt x="915090" y="935500"/>
                </a:lnTo>
                <a:lnTo>
                  <a:pt x="0" y="93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21" t="-7667" r="-421" b="7667"/>
            </a:stretch>
          </a:blipFill>
          <a:ln>
            <a:solidFill>
              <a:schemeClr val="accent1"/>
            </a:solidFill>
          </a:ln>
        </p:spPr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F0DFAB29-55D9-9D2A-4CA9-C0380EEB111E}"/>
              </a:ext>
            </a:extLst>
          </p:cNvPr>
          <p:cNvSpPr/>
          <p:nvPr/>
        </p:nvSpPr>
        <p:spPr>
          <a:xfrm>
            <a:off x="7650020" y="7994103"/>
            <a:ext cx="966647" cy="1174494"/>
          </a:xfrm>
          <a:custGeom>
            <a:avLst/>
            <a:gdLst/>
            <a:ahLst/>
            <a:cxnLst/>
            <a:rect l="l" t="t" r="r" b="b"/>
            <a:pathLst>
              <a:path w="915311" h="910319">
                <a:moveTo>
                  <a:pt x="0" y="0"/>
                </a:moveTo>
                <a:lnTo>
                  <a:pt x="915311" y="0"/>
                </a:lnTo>
                <a:lnTo>
                  <a:pt x="915311" y="910318"/>
                </a:lnTo>
                <a:lnTo>
                  <a:pt x="0" y="910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1474D399-C6D3-45F5-CAC2-DBD52D222053}"/>
              </a:ext>
            </a:extLst>
          </p:cNvPr>
          <p:cNvSpPr/>
          <p:nvPr/>
        </p:nvSpPr>
        <p:spPr>
          <a:xfrm>
            <a:off x="7322926" y="5218631"/>
            <a:ext cx="1440000" cy="1440000"/>
          </a:xfrm>
          <a:custGeom>
            <a:avLst/>
            <a:gdLst/>
            <a:ahLst/>
            <a:cxnLst/>
            <a:rect l="l" t="t" r="r" b="b"/>
            <a:pathLst>
              <a:path w="913532" h="928730">
                <a:moveTo>
                  <a:pt x="0" y="0"/>
                </a:moveTo>
                <a:lnTo>
                  <a:pt x="913532" y="0"/>
                </a:lnTo>
                <a:lnTo>
                  <a:pt x="913532" y="928730"/>
                </a:lnTo>
                <a:lnTo>
                  <a:pt x="0" y="92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12500" t="12500" r="12500" b="12500"/>
            </a:stretch>
          </a:blipFill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DF13E909-1DC7-095A-5A68-EC72D29B1280}"/>
              </a:ext>
            </a:extLst>
          </p:cNvPr>
          <p:cNvSpPr/>
          <p:nvPr/>
        </p:nvSpPr>
        <p:spPr>
          <a:xfrm>
            <a:off x="7650020" y="914558"/>
            <a:ext cx="1112906" cy="1028541"/>
          </a:xfrm>
          <a:custGeom>
            <a:avLst/>
            <a:gdLst/>
            <a:ahLst/>
            <a:cxnLst/>
            <a:rect l="l" t="t" r="r" b="b"/>
            <a:pathLst>
              <a:path w="866443" h="858566">
                <a:moveTo>
                  <a:pt x="0" y="0"/>
                </a:moveTo>
                <a:lnTo>
                  <a:pt x="866443" y="0"/>
                </a:lnTo>
                <a:lnTo>
                  <a:pt x="866443" y="858566"/>
                </a:lnTo>
                <a:lnTo>
                  <a:pt x="0" y="858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biLevel thresh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1189</Words>
  <Application>Microsoft Office PowerPoint</Application>
  <PresentationFormat>Personalizado</PresentationFormat>
  <Paragraphs>196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HK Grotesk Medium</vt:lpstr>
      <vt:lpstr>Arial</vt:lpstr>
      <vt:lpstr>Calibri</vt:lpstr>
      <vt:lpstr>HK Grotesk Bold</vt:lpstr>
      <vt:lpstr>HK Grotesk Semi-Bold</vt:lpstr>
      <vt:lpstr>HK Grotesk Light</vt:lpstr>
      <vt:lpstr>HK Grotesk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Teal Minimal Abstract Patterns Finance Report Finance Presentation</dc:title>
  <cp:lastModifiedBy>anasahagun8@gmail.com</cp:lastModifiedBy>
  <cp:revision>26</cp:revision>
  <dcterms:created xsi:type="dcterms:W3CDTF">2006-08-16T00:00:00Z</dcterms:created>
  <dcterms:modified xsi:type="dcterms:W3CDTF">2024-06-08T09:33:21Z</dcterms:modified>
  <dc:identifier>DAGE01DrPoA</dc:identifier>
</cp:coreProperties>
</file>